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3" r:id="rId4"/>
    <p:sldId id="266" r:id="rId5"/>
    <p:sldId id="264" r:id="rId6"/>
    <p:sldId id="376" r:id="rId7"/>
    <p:sldId id="374" r:id="rId8"/>
    <p:sldId id="377" r:id="rId9"/>
    <p:sldId id="378" r:id="rId10"/>
    <p:sldId id="388" r:id="rId11"/>
    <p:sldId id="389" r:id="rId12"/>
    <p:sldId id="390" r:id="rId13"/>
    <p:sldId id="379" r:id="rId14"/>
    <p:sldId id="380" r:id="rId15"/>
    <p:sldId id="387" r:id="rId16"/>
    <p:sldId id="382" r:id="rId17"/>
    <p:sldId id="384" r:id="rId18"/>
    <p:sldId id="383" r:id="rId19"/>
    <p:sldId id="381" r:id="rId20"/>
    <p:sldId id="385" r:id="rId21"/>
    <p:sldId id="391" r:id="rId22"/>
    <p:sldId id="392" r:id="rId23"/>
    <p:sldId id="393" r:id="rId24"/>
    <p:sldId id="386" r:id="rId25"/>
    <p:sldId id="269" r:id="rId2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0" d="100"/>
          <a:sy n="110" d="100"/>
        </p:scale>
        <p:origin x="108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284F0-B320-A74C-8494-20F88D899237}"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GB"/>
        </a:p>
      </dgm:t>
    </dgm:pt>
    <dgm:pt modelId="{16FF6DE5-6E4F-B140-A656-075D3AADEAE1}">
      <dgm:prSet phldrT="[Text]"/>
      <dgm:spPr/>
      <dgm:t>
        <a:bodyPr/>
        <a:lstStyle/>
        <a:p>
          <a:r>
            <a:rPr lang="en-GB" dirty="0" err="1"/>
            <a:t>Recidiva</a:t>
          </a:r>
          <a:r>
            <a:rPr lang="en-GB" dirty="0"/>
            <a:t> di </a:t>
          </a:r>
          <a:r>
            <a:rPr lang="en-GB" dirty="0" err="1"/>
            <a:t>sintomi</a:t>
          </a:r>
          <a:r>
            <a:rPr lang="en-GB" dirty="0"/>
            <a:t> dopo EHM</a:t>
          </a:r>
        </a:p>
      </dgm:t>
    </dgm:pt>
    <dgm:pt modelId="{9F64F9F9-D419-8746-87E7-99839DAD04FC}" type="parTrans" cxnId="{E8752686-8354-1445-B486-F32622BCF546}">
      <dgm:prSet/>
      <dgm:spPr/>
      <dgm:t>
        <a:bodyPr/>
        <a:lstStyle/>
        <a:p>
          <a:endParaRPr lang="en-GB"/>
        </a:p>
      </dgm:t>
    </dgm:pt>
    <dgm:pt modelId="{FF537444-A0ED-E248-990D-DF8EAE6F9CEF}" type="sibTrans" cxnId="{E8752686-8354-1445-B486-F32622BCF546}">
      <dgm:prSet/>
      <dgm:spPr/>
      <dgm:t>
        <a:bodyPr/>
        <a:lstStyle/>
        <a:p>
          <a:endParaRPr lang="en-GB"/>
        </a:p>
      </dgm:t>
    </dgm:pt>
    <dgm:pt modelId="{3F62A726-0639-C84C-8A07-7754A333787F}">
      <dgm:prSet phldrT="[Text]"/>
      <dgm:spPr/>
      <dgm:t>
        <a:bodyPr/>
        <a:lstStyle/>
        <a:p>
          <a:r>
            <a:rPr lang="en-GB" dirty="0" err="1"/>
            <a:t>Manometria</a:t>
          </a:r>
          <a:br>
            <a:rPr lang="en-GB" dirty="0"/>
          </a:br>
          <a:r>
            <a:rPr lang="en-GB" dirty="0" err="1"/>
            <a:t>Endoscopia</a:t>
          </a:r>
          <a:br>
            <a:rPr lang="en-GB" dirty="0"/>
          </a:br>
          <a:r>
            <a:rPr lang="en-GB" dirty="0" err="1"/>
            <a:t>Esofagogramma</a:t>
          </a:r>
          <a:br>
            <a:rPr lang="en-GB" dirty="0"/>
          </a:br>
          <a:r>
            <a:rPr lang="en-GB" dirty="0"/>
            <a:t>Altro</a:t>
          </a:r>
        </a:p>
      </dgm:t>
    </dgm:pt>
    <dgm:pt modelId="{94509ED6-594E-4D48-8710-DD8EF79FFD42}" type="parTrans" cxnId="{4A12B80F-A929-C348-B522-47D201122BE3}">
      <dgm:prSet/>
      <dgm:spPr/>
      <dgm:t>
        <a:bodyPr/>
        <a:lstStyle/>
        <a:p>
          <a:endParaRPr lang="en-GB"/>
        </a:p>
      </dgm:t>
    </dgm:pt>
    <dgm:pt modelId="{4E9AE8DF-6CD9-9C44-A0D8-55BD1A79547B}" type="sibTrans" cxnId="{4A12B80F-A929-C348-B522-47D201122BE3}">
      <dgm:prSet/>
      <dgm:spPr/>
      <dgm:t>
        <a:bodyPr/>
        <a:lstStyle/>
        <a:p>
          <a:endParaRPr lang="en-GB"/>
        </a:p>
      </dgm:t>
    </dgm:pt>
    <dgm:pt modelId="{A2BFDBF8-17CB-D148-BDAA-CE670EC09B2A}">
      <dgm:prSet phldrT="[Text]"/>
      <dgm:spPr/>
      <dgm:t>
        <a:bodyPr/>
        <a:lstStyle/>
        <a:p>
          <a:r>
            <a:rPr lang="en-GB" dirty="0" err="1"/>
            <a:t>Acalasia</a:t>
          </a:r>
          <a:r>
            <a:rPr lang="en-GB" dirty="0"/>
            <a:t> </a:t>
          </a:r>
          <a:r>
            <a:rPr lang="en-GB" dirty="0" err="1"/>
            <a:t>recidiva</a:t>
          </a:r>
          <a:r>
            <a:rPr lang="en-GB" dirty="0"/>
            <a:t> o </a:t>
          </a:r>
          <a:r>
            <a:rPr lang="en-GB" dirty="0" err="1"/>
            <a:t>progressiva</a:t>
          </a:r>
          <a:endParaRPr lang="en-GB" dirty="0"/>
        </a:p>
      </dgm:t>
    </dgm:pt>
    <dgm:pt modelId="{23F0D66C-0DFE-9941-ACDB-93779FB2CAED}" type="parTrans" cxnId="{37BB2833-3B19-374F-879F-EF860F345BFF}">
      <dgm:prSet/>
      <dgm:spPr/>
      <dgm:t>
        <a:bodyPr/>
        <a:lstStyle/>
        <a:p>
          <a:endParaRPr lang="en-GB"/>
        </a:p>
      </dgm:t>
    </dgm:pt>
    <dgm:pt modelId="{D6FC05A0-535D-D34B-9C15-E2165E38CE6E}" type="sibTrans" cxnId="{37BB2833-3B19-374F-879F-EF860F345BFF}">
      <dgm:prSet/>
      <dgm:spPr/>
      <dgm:t>
        <a:bodyPr/>
        <a:lstStyle/>
        <a:p>
          <a:endParaRPr lang="en-GB"/>
        </a:p>
      </dgm:t>
    </dgm:pt>
    <dgm:pt modelId="{4551CE1B-0757-3D46-A9E3-192F6B7E6146}">
      <dgm:prSet phldrT="[Text]"/>
      <dgm:spPr/>
      <dgm:t>
        <a:bodyPr/>
        <a:lstStyle/>
        <a:p>
          <a:r>
            <a:rPr lang="en-GB" dirty="0" err="1"/>
            <a:t>Fibrosi</a:t>
          </a:r>
          <a:endParaRPr lang="en-GB" dirty="0"/>
        </a:p>
      </dgm:t>
    </dgm:pt>
    <dgm:pt modelId="{CB6071FD-222D-F74E-B5B9-E278EA399FF5}" type="parTrans" cxnId="{DC6D327A-D4F4-0F40-904B-45A777270BDA}">
      <dgm:prSet/>
      <dgm:spPr/>
      <dgm:t>
        <a:bodyPr/>
        <a:lstStyle/>
        <a:p>
          <a:endParaRPr lang="en-GB"/>
        </a:p>
      </dgm:t>
    </dgm:pt>
    <dgm:pt modelId="{A35B9BD7-6692-884E-8FE6-185E3BC7B1D6}" type="sibTrans" cxnId="{DC6D327A-D4F4-0F40-904B-45A777270BDA}">
      <dgm:prSet/>
      <dgm:spPr/>
      <dgm:t>
        <a:bodyPr/>
        <a:lstStyle/>
        <a:p>
          <a:endParaRPr lang="en-GB"/>
        </a:p>
      </dgm:t>
    </dgm:pt>
    <dgm:pt modelId="{F3233444-FB22-BF45-8541-489E64C9006B}">
      <dgm:prSet phldrT="[Text]"/>
      <dgm:spPr/>
      <dgm:t>
        <a:bodyPr/>
        <a:lstStyle/>
        <a:p>
          <a:r>
            <a:rPr lang="en-GB" dirty="0" err="1"/>
            <a:t>Fallimento</a:t>
          </a:r>
          <a:r>
            <a:rPr lang="en-GB" dirty="0"/>
            <a:t> </a:t>
          </a:r>
          <a:r>
            <a:rPr lang="en-GB" dirty="0" err="1"/>
            <a:t>della</a:t>
          </a:r>
          <a:r>
            <a:rPr lang="en-GB" dirty="0"/>
            <a:t> </a:t>
          </a:r>
          <a:r>
            <a:rPr lang="en-GB" dirty="0" err="1"/>
            <a:t>plastica</a:t>
          </a:r>
          <a:r>
            <a:rPr lang="en-GB" dirty="0"/>
            <a:t> </a:t>
          </a:r>
          <a:r>
            <a:rPr lang="en-GB" dirty="0" err="1"/>
            <a:t>antireflusso</a:t>
          </a:r>
          <a:endParaRPr lang="en-GB" dirty="0"/>
        </a:p>
      </dgm:t>
    </dgm:pt>
    <dgm:pt modelId="{CE878E41-94F3-9240-A8D5-8BAC741407D4}" type="parTrans" cxnId="{074F62BD-80BA-D84C-96E9-72A930288396}">
      <dgm:prSet/>
      <dgm:spPr/>
      <dgm:t>
        <a:bodyPr/>
        <a:lstStyle/>
        <a:p>
          <a:endParaRPr lang="en-GB"/>
        </a:p>
      </dgm:t>
    </dgm:pt>
    <dgm:pt modelId="{B2986A70-3344-4B4C-A546-8EEA7B5DB5BA}" type="sibTrans" cxnId="{074F62BD-80BA-D84C-96E9-72A930288396}">
      <dgm:prSet/>
      <dgm:spPr/>
      <dgm:t>
        <a:bodyPr/>
        <a:lstStyle/>
        <a:p>
          <a:endParaRPr lang="en-GB"/>
        </a:p>
      </dgm:t>
    </dgm:pt>
    <dgm:pt modelId="{16A89DA3-6F61-8444-81B2-52885421338F}">
      <dgm:prSet/>
      <dgm:spPr/>
      <dgm:t>
        <a:bodyPr/>
        <a:lstStyle/>
        <a:p>
          <a:r>
            <a:rPr lang="en-GB" dirty="0" err="1"/>
            <a:t>Dilatazione</a:t>
          </a:r>
          <a:r>
            <a:rPr lang="en-GB" dirty="0"/>
            <a:t> </a:t>
          </a:r>
          <a:r>
            <a:rPr lang="en-GB" dirty="0" err="1"/>
            <a:t>pneumatica</a:t>
          </a:r>
          <a:endParaRPr lang="en-GB" dirty="0"/>
        </a:p>
      </dgm:t>
    </dgm:pt>
    <dgm:pt modelId="{4A80A5A3-B9A7-0246-8042-4B3EF1C7FCB4}" type="parTrans" cxnId="{8CBF1704-7095-D14B-8BCE-B7C227797187}">
      <dgm:prSet/>
      <dgm:spPr/>
      <dgm:t>
        <a:bodyPr/>
        <a:lstStyle/>
        <a:p>
          <a:endParaRPr lang="en-GB"/>
        </a:p>
      </dgm:t>
    </dgm:pt>
    <dgm:pt modelId="{597FCAC0-75F2-324E-862B-291A6F4CECC2}" type="sibTrans" cxnId="{8CBF1704-7095-D14B-8BCE-B7C227797187}">
      <dgm:prSet/>
      <dgm:spPr/>
      <dgm:t>
        <a:bodyPr/>
        <a:lstStyle/>
        <a:p>
          <a:endParaRPr lang="en-GB"/>
        </a:p>
      </dgm:t>
    </dgm:pt>
    <dgm:pt modelId="{58D588FC-9D78-B84B-BCBD-1429B12D6A7C}">
      <dgm:prSet/>
      <dgm:spPr/>
      <dgm:t>
        <a:bodyPr/>
        <a:lstStyle/>
        <a:p>
          <a:r>
            <a:rPr lang="en-GB" dirty="0"/>
            <a:t>Re-EHM</a:t>
          </a:r>
        </a:p>
      </dgm:t>
    </dgm:pt>
    <dgm:pt modelId="{BD057DCD-B546-4D42-8DAC-76A9D7413117}" type="parTrans" cxnId="{F5A19072-8481-7146-B60D-2445E79015F0}">
      <dgm:prSet/>
      <dgm:spPr/>
      <dgm:t>
        <a:bodyPr/>
        <a:lstStyle/>
        <a:p>
          <a:endParaRPr lang="en-GB"/>
        </a:p>
      </dgm:t>
    </dgm:pt>
    <dgm:pt modelId="{A6D20D2A-D6C0-5947-86AC-17995922D36C}" type="sibTrans" cxnId="{F5A19072-8481-7146-B60D-2445E79015F0}">
      <dgm:prSet/>
      <dgm:spPr/>
      <dgm:t>
        <a:bodyPr/>
        <a:lstStyle/>
        <a:p>
          <a:endParaRPr lang="en-GB"/>
        </a:p>
      </dgm:t>
    </dgm:pt>
    <dgm:pt modelId="{A2FE020C-5063-994E-BE1E-73A19FC40939}">
      <dgm:prSet/>
      <dgm:spPr/>
      <dgm:t>
        <a:bodyPr/>
        <a:lstStyle/>
        <a:p>
          <a:r>
            <a:rPr lang="en-GB" dirty="0" err="1"/>
            <a:t>Dilatazione</a:t>
          </a:r>
          <a:r>
            <a:rPr lang="en-GB" dirty="0"/>
            <a:t> </a:t>
          </a:r>
          <a:r>
            <a:rPr lang="en-GB" dirty="0" err="1"/>
            <a:t>pneumatica</a:t>
          </a:r>
          <a:endParaRPr lang="en-GB" dirty="0"/>
        </a:p>
      </dgm:t>
    </dgm:pt>
    <dgm:pt modelId="{522D7FBB-E3AE-EB4A-BE9F-C8E8387D3697}" type="parTrans" cxnId="{ACCE72D9-4B7A-D046-AF92-7CBD18B7872E}">
      <dgm:prSet/>
      <dgm:spPr/>
      <dgm:t>
        <a:bodyPr/>
        <a:lstStyle/>
        <a:p>
          <a:endParaRPr lang="en-GB"/>
        </a:p>
      </dgm:t>
    </dgm:pt>
    <dgm:pt modelId="{94C912AD-C3A4-464A-8A6D-40F4FB7FB6C0}" type="sibTrans" cxnId="{ACCE72D9-4B7A-D046-AF92-7CBD18B7872E}">
      <dgm:prSet/>
      <dgm:spPr/>
      <dgm:t>
        <a:bodyPr/>
        <a:lstStyle/>
        <a:p>
          <a:endParaRPr lang="en-GB"/>
        </a:p>
      </dgm:t>
    </dgm:pt>
    <dgm:pt modelId="{E3A8CB96-6C35-314A-9FE6-26495AAA8F88}">
      <dgm:prSet phldrT="[Text]"/>
      <dgm:spPr/>
      <dgm:t>
        <a:bodyPr/>
        <a:lstStyle/>
        <a:p>
          <a:r>
            <a:rPr lang="en-GB" dirty="0"/>
            <a:t>Re-funduplicatio</a:t>
          </a:r>
        </a:p>
      </dgm:t>
    </dgm:pt>
    <dgm:pt modelId="{B7423C9C-74C3-AD49-9488-C0CF228A5249}" type="parTrans" cxnId="{B90939AB-BD6E-D24C-994E-F8C688E94EAB}">
      <dgm:prSet/>
      <dgm:spPr/>
      <dgm:t>
        <a:bodyPr/>
        <a:lstStyle/>
        <a:p>
          <a:endParaRPr lang="en-GB"/>
        </a:p>
      </dgm:t>
    </dgm:pt>
    <dgm:pt modelId="{1DABD44A-20E8-E84F-9808-54970E543057}" type="sibTrans" cxnId="{B90939AB-BD6E-D24C-994E-F8C688E94EAB}">
      <dgm:prSet/>
      <dgm:spPr/>
      <dgm:t>
        <a:bodyPr/>
        <a:lstStyle/>
        <a:p>
          <a:endParaRPr lang="en-GB"/>
        </a:p>
      </dgm:t>
    </dgm:pt>
    <dgm:pt modelId="{B262B1FE-6544-BD45-A970-D921B924ACFF}">
      <dgm:prSet/>
      <dgm:spPr/>
      <dgm:t>
        <a:bodyPr/>
        <a:lstStyle/>
        <a:p>
          <a:r>
            <a:rPr lang="en-GB" dirty="0"/>
            <a:t>POEM</a:t>
          </a:r>
        </a:p>
      </dgm:t>
    </dgm:pt>
    <dgm:pt modelId="{43858053-758D-A24A-B590-6D5B9233D84F}" type="parTrans" cxnId="{A8FC178D-6949-1540-8BC6-0FCE89DA948E}">
      <dgm:prSet/>
      <dgm:spPr/>
      <dgm:t>
        <a:bodyPr/>
        <a:lstStyle/>
        <a:p>
          <a:endParaRPr lang="en-GB"/>
        </a:p>
      </dgm:t>
    </dgm:pt>
    <dgm:pt modelId="{3EE448C4-75C2-A74C-A546-B7D059DF848D}" type="sibTrans" cxnId="{A8FC178D-6949-1540-8BC6-0FCE89DA948E}">
      <dgm:prSet/>
      <dgm:spPr/>
      <dgm:t>
        <a:bodyPr/>
        <a:lstStyle/>
        <a:p>
          <a:endParaRPr lang="en-GB"/>
        </a:p>
      </dgm:t>
    </dgm:pt>
    <dgm:pt modelId="{2CF79EC2-EBEC-FA45-9DD6-6ACA9770922F}" type="pres">
      <dgm:prSet presAssocID="{A0A284F0-B320-A74C-8494-20F88D899237}" presName="diagram" presStyleCnt="0">
        <dgm:presLayoutVars>
          <dgm:chPref val="1"/>
          <dgm:dir/>
          <dgm:animOne val="branch"/>
          <dgm:animLvl val="lvl"/>
          <dgm:resizeHandles val="exact"/>
        </dgm:presLayoutVars>
      </dgm:prSet>
      <dgm:spPr/>
    </dgm:pt>
    <dgm:pt modelId="{C74F844E-FFB5-FB40-B86A-289C3E75731C}" type="pres">
      <dgm:prSet presAssocID="{16FF6DE5-6E4F-B140-A656-075D3AADEAE1}" presName="root1" presStyleCnt="0"/>
      <dgm:spPr/>
    </dgm:pt>
    <dgm:pt modelId="{B56C8D33-B4AD-5242-ABFB-CBD9173C4010}" type="pres">
      <dgm:prSet presAssocID="{16FF6DE5-6E4F-B140-A656-075D3AADEAE1}" presName="LevelOneTextNode" presStyleLbl="node0" presStyleIdx="0" presStyleCnt="1">
        <dgm:presLayoutVars>
          <dgm:chPref val="3"/>
        </dgm:presLayoutVars>
      </dgm:prSet>
      <dgm:spPr/>
    </dgm:pt>
    <dgm:pt modelId="{CB9068D5-B939-1446-874B-B6BF1B581721}" type="pres">
      <dgm:prSet presAssocID="{16FF6DE5-6E4F-B140-A656-075D3AADEAE1}" presName="level2hierChild" presStyleCnt="0"/>
      <dgm:spPr/>
    </dgm:pt>
    <dgm:pt modelId="{29E05A58-D7AD-334F-8728-BFD6F15706F9}" type="pres">
      <dgm:prSet presAssocID="{94509ED6-594E-4D48-8710-DD8EF79FFD42}" presName="conn2-1" presStyleLbl="parChTrans1D2" presStyleIdx="0" presStyleCnt="1"/>
      <dgm:spPr/>
    </dgm:pt>
    <dgm:pt modelId="{9B86F98C-999F-4D45-B8C6-F6D2837A2B2D}" type="pres">
      <dgm:prSet presAssocID="{94509ED6-594E-4D48-8710-DD8EF79FFD42}" presName="connTx" presStyleLbl="parChTrans1D2" presStyleIdx="0" presStyleCnt="1"/>
      <dgm:spPr/>
    </dgm:pt>
    <dgm:pt modelId="{86DC4C59-C4CF-6340-A598-31340B3B5DCA}" type="pres">
      <dgm:prSet presAssocID="{3F62A726-0639-C84C-8A07-7754A333787F}" presName="root2" presStyleCnt="0"/>
      <dgm:spPr/>
    </dgm:pt>
    <dgm:pt modelId="{CE7245CF-6786-1444-B089-53AAA5DD7681}" type="pres">
      <dgm:prSet presAssocID="{3F62A726-0639-C84C-8A07-7754A333787F}" presName="LevelTwoTextNode" presStyleLbl="node2" presStyleIdx="0" presStyleCnt="1">
        <dgm:presLayoutVars>
          <dgm:chPref val="3"/>
        </dgm:presLayoutVars>
      </dgm:prSet>
      <dgm:spPr/>
    </dgm:pt>
    <dgm:pt modelId="{83B1985B-C113-7B46-8D71-9B38A1DC17CA}" type="pres">
      <dgm:prSet presAssocID="{3F62A726-0639-C84C-8A07-7754A333787F}" presName="level3hierChild" presStyleCnt="0"/>
      <dgm:spPr/>
    </dgm:pt>
    <dgm:pt modelId="{0838739D-BD2B-9F4D-A414-9AFA26824013}" type="pres">
      <dgm:prSet presAssocID="{23F0D66C-0DFE-9941-ACDB-93779FB2CAED}" presName="conn2-1" presStyleLbl="parChTrans1D3" presStyleIdx="0" presStyleCnt="3"/>
      <dgm:spPr/>
    </dgm:pt>
    <dgm:pt modelId="{2469E938-BCE2-6B4E-ADD1-8679E531CA3B}" type="pres">
      <dgm:prSet presAssocID="{23F0D66C-0DFE-9941-ACDB-93779FB2CAED}" presName="connTx" presStyleLbl="parChTrans1D3" presStyleIdx="0" presStyleCnt="3"/>
      <dgm:spPr/>
    </dgm:pt>
    <dgm:pt modelId="{0B4797A4-F6C2-1241-92BF-B82CCB701E0E}" type="pres">
      <dgm:prSet presAssocID="{A2BFDBF8-17CB-D148-BDAA-CE670EC09B2A}" presName="root2" presStyleCnt="0"/>
      <dgm:spPr/>
    </dgm:pt>
    <dgm:pt modelId="{941A98D1-340F-E44D-927E-B37DF7055F9B}" type="pres">
      <dgm:prSet presAssocID="{A2BFDBF8-17CB-D148-BDAA-CE670EC09B2A}" presName="LevelTwoTextNode" presStyleLbl="node3" presStyleIdx="0" presStyleCnt="3">
        <dgm:presLayoutVars>
          <dgm:chPref val="3"/>
        </dgm:presLayoutVars>
      </dgm:prSet>
      <dgm:spPr/>
    </dgm:pt>
    <dgm:pt modelId="{690A0908-5C21-0B40-A99D-D72F1AF3E90F}" type="pres">
      <dgm:prSet presAssocID="{A2BFDBF8-17CB-D148-BDAA-CE670EC09B2A}" presName="level3hierChild" presStyleCnt="0"/>
      <dgm:spPr/>
    </dgm:pt>
    <dgm:pt modelId="{32988C5B-F8B9-3E47-986C-DA0EC85656D9}" type="pres">
      <dgm:prSet presAssocID="{4A80A5A3-B9A7-0246-8042-4B3EF1C7FCB4}" presName="conn2-1" presStyleLbl="parChTrans1D4" presStyleIdx="0" presStyleCnt="5"/>
      <dgm:spPr/>
    </dgm:pt>
    <dgm:pt modelId="{295E61F8-F126-2D48-B27D-F352A75363CD}" type="pres">
      <dgm:prSet presAssocID="{4A80A5A3-B9A7-0246-8042-4B3EF1C7FCB4}" presName="connTx" presStyleLbl="parChTrans1D4" presStyleIdx="0" presStyleCnt="5"/>
      <dgm:spPr/>
    </dgm:pt>
    <dgm:pt modelId="{FDAB0382-F04A-9B44-AB32-3F8FFAD50ED9}" type="pres">
      <dgm:prSet presAssocID="{16A89DA3-6F61-8444-81B2-52885421338F}" presName="root2" presStyleCnt="0"/>
      <dgm:spPr/>
    </dgm:pt>
    <dgm:pt modelId="{5F0EDE2E-1CEE-984F-8901-EDDF817A4F14}" type="pres">
      <dgm:prSet presAssocID="{16A89DA3-6F61-8444-81B2-52885421338F}" presName="LevelTwoTextNode" presStyleLbl="node4" presStyleIdx="0" presStyleCnt="5">
        <dgm:presLayoutVars>
          <dgm:chPref val="3"/>
        </dgm:presLayoutVars>
      </dgm:prSet>
      <dgm:spPr/>
    </dgm:pt>
    <dgm:pt modelId="{C94563F9-5F6E-C846-A6FF-47D65C1EDE70}" type="pres">
      <dgm:prSet presAssocID="{16A89DA3-6F61-8444-81B2-52885421338F}" presName="level3hierChild" presStyleCnt="0"/>
      <dgm:spPr/>
    </dgm:pt>
    <dgm:pt modelId="{1C563411-685E-0F48-9C80-8803DCDA1B09}" type="pres">
      <dgm:prSet presAssocID="{BD057DCD-B546-4D42-8DAC-76A9D7413117}" presName="conn2-1" presStyleLbl="parChTrans1D4" presStyleIdx="1" presStyleCnt="5"/>
      <dgm:spPr/>
    </dgm:pt>
    <dgm:pt modelId="{CAB4DD46-A39D-EF48-AE70-278348976070}" type="pres">
      <dgm:prSet presAssocID="{BD057DCD-B546-4D42-8DAC-76A9D7413117}" presName="connTx" presStyleLbl="parChTrans1D4" presStyleIdx="1" presStyleCnt="5"/>
      <dgm:spPr/>
    </dgm:pt>
    <dgm:pt modelId="{629C411E-7F9F-8545-B3B0-B4BD36AB54E8}" type="pres">
      <dgm:prSet presAssocID="{58D588FC-9D78-B84B-BCBD-1429B12D6A7C}" presName="root2" presStyleCnt="0"/>
      <dgm:spPr/>
    </dgm:pt>
    <dgm:pt modelId="{C693EEF8-1844-CA44-AB38-32C5209FE35B}" type="pres">
      <dgm:prSet presAssocID="{58D588FC-9D78-B84B-BCBD-1429B12D6A7C}" presName="LevelTwoTextNode" presStyleLbl="node4" presStyleIdx="1" presStyleCnt="5">
        <dgm:presLayoutVars>
          <dgm:chPref val="3"/>
        </dgm:presLayoutVars>
      </dgm:prSet>
      <dgm:spPr/>
    </dgm:pt>
    <dgm:pt modelId="{F3F59F14-591D-344A-8ABA-04E7DC509C08}" type="pres">
      <dgm:prSet presAssocID="{58D588FC-9D78-B84B-BCBD-1429B12D6A7C}" presName="level3hierChild" presStyleCnt="0"/>
      <dgm:spPr/>
    </dgm:pt>
    <dgm:pt modelId="{307F9992-AB97-F346-A6EE-3E624633CE11}" type="pres">
      <dgm:prSet presAssocID="{43858053-758D-A24A-B590-6D5B9233D84F}" presName="conn2-1" presStyleLbl="parChTrans1D4" presStyleIdx="2" presStyleCnt="5"/>
      <dgm:spPr/>
    </dgm:pt>
    <dgm:pt modelId="{25B7AB53-D9B1-654D-8F60-08BFF801148B}" type="pres">
      <dgm:prSet presAssocID="{43858053-758D-A24A-B590-6D5B9233D84F}" presName="connTx" presStyleLbl="parChTrans1D4" presStyleIdx="2" presStyleCnt="5"/>
      <dgm:spPr/>
    </dgm:pt>
    <dgm:pt modelId="{3EFE83C5-ACE0-5840-BAD6-DEDFD1BEBC69}" type="pres">
      <dgm:prSet presAssocID="{B262B1FE-6544-BD45-A970-D921B924ACFF}" presName="root2" presStyleCnt="0"/>
      <dgm:spPr/>
    </dgm:pt>
    <dgm:pt modelId="{93E7F6F7-55BA-6F4C-9A0D-C7CA459AA756}" type="pres">
      <dgm:prSet presAssocID="{B262B1FE-6544-BD45-A970-D921B924ACFF}" presName="LevelTwoTextNode" presStyleLbl="node4" presStyleIdx="2" presStyleCnt="5">
        <dgm:presLayoutVars>
          <dgm:chPref val="3"/>
        </dgm:presLayoutVars>
      </dgm:prSet>
      <dgm:spPr/>
    </dgm:pt>
    <dgm:pt modelId="{026B4700-E071-1E45-8C54-9C73D156C26C}" type="pres">
      <dgm:prSet presAssocID="{B262B1FE-6544-BD45-A970-D921B924ACFF}" presName="level3hierChild" presStyleCnt="0"/>
      <dgm:spPr/>
    </dgm:pt>
    <dgm:pt modelId="{6202542C-F989-C042-8074-651A77662C32}" type="pres">
      <dgm:prSet presAssocID="{CB6071FD-222D-F74E-B5B9-E278EA399FF5}" presName="conn2-1" presStyleLbl="parChTrans1D3" presStyleIdx="1" presStyleCnt="3"/>
      <dgm:spPr/>
    </dgm:pt>
    <dgm:pt modelId="{AFD5610E-A395-9B47-8205-16753F4A619D}" type="pres">
      <dgm:prSet presAssocID="{CB6071FD-222D-F74E-B5B9-E278EA399FF5}" presName="connTx" presStyleLbl="parChTrans1D3" presStyleIdx="1" presStyleCnt="3"/>
      <dgm:spPr/>
    </dgm:pt>
    <dgm:pt modelId="{3E8E0491-DDDC-C049-95AE-C18DF46835B6}" type="pres">
      <dgm:prSet presAssocID="{4551CE1B-0757-3D46-A9E3-192F6B7E6146}" presName="root2" presStyleCnt="0"/>
      <dgm:spPr/>
    </dgm:pt>
    <dgm:pt modelId="{73748123-CA61-BE46-A1B8-1EFD12927A5A}" type="pres">
      <dgm:prSet presAssocID="{4551CE1B-0757-3D46-A9E3-192F6B7E6146}" presName="LevelTwoTextNode" presStyleLbl="node3" presStyleIdx="1" presStyleCnt="3">
        <dgm:presLayoutVars>
          <dgm:chPref val="3"/>
        </dgm:presLayoutVars>
      </dgm:prSet>
      <dgm:spPr/>
    </dgm:pt>
    <dgm:pt modelId="{D2DD18E2-1AE4-D242-BAD5-8979DB3F8588}" type="pres">
      <dgm:prSet presAssocID="{4551CE1B-0757-3D46-A9E3-192F6B7E6146}" presName="level3hierChild" presStyleCnt="0"/>
      <dgm:spPr/>
    </dgm:pt>
    <dgm:pt modelId="{CE800A19-B89F-9E4A-8D20-508AB77F0018}" type="pres">
      <dgm:prSet presAssocID="{522D7FBB-E3AE-EB4A-BE9F-C8E8387D3697}" presName="conn2-1" presStyleLbl="parChTrans1D4" presStyleIdx="3" presStyleCnt="5"/>
      <dgm:spPr/>
    </dgm:pt>
    <dgm:pt modelId="{8BB6CB52-DB9D-EA41-AC55-B5AA55C9464D}" type="pres">
      <dgm:prSet presAssocID="{522D7FBB-E3AE-EB4A-BE9F-C8E8387D3697}" presName="connTx" presStyleLbl="parChTrans1D4" presStyleIdx="3" presStyleCnt="5"/>
      <dgm:spPr/>
    </dgm:pt>
    <dgm:pt modelId="{49B7F172-5A50-9441-B714-1EA031C5F086}" type="pres">
      <dgm:prSet presAssocID="{A2FE020C-5063-994E-BE1E-73A19FC40939}" presName="root2" presStyleCnt="0"/>
      <dgm:spPr/>
    </dgm:pt>
    <dgm:pt modelId="{3AA88C6C-35D8-AF41-9C53-5095FB5A6B38}" type="pres">
      <dgm:prSet presAssocID="{A2FE020C-5063-994E-BE1E-73A19FC40939}" presName="LevelTwoTextNode" presStyleLbl="node4" presStyleIdx="3" presStyleCnt="5">
        <dgm:presLayoutVars>
          <dgm:chPref val="3"/>
        </dgm:presLayoutVars>
      </dgm:prSet>
      <dgm:spPr/>
    </dgm:pt>
    <dgm:pt modelId="{AA343A23-5966-E54E-90E8-645C7275A66A}" type="pres">
      <dgm:prSet presAssocID="{A2FE020C-5063-994E-BE1E-73A19FC40939}" presName="level3hierChild" presStyleCnt="0"/>
      <dgm:spPr/>
    </dgm:pt>
    <dgm:pt modelId="{C3E77435-F02D-1C4B-BFC8-2DA4BB411558}" type="pres">
      <dgm:prSet presAssocID="{CE878E41-94F3-9240-A8D5-8BAC741407D4}" presName="conn2-1" presStyleLbl="parChTrans1D3" presStyleIdx="2" presStyleCnt="3"/>
      <dgm:spPr/>
    </dgm:pt>
    <dgm:pt modelId="{7CC059E8-48F5-D243-A2C9-A54E7733E926}" type="pres">
      <dgm:prSet presAssocID="{CE878E41-94F3-9240-A8D5-8BAC741407D4}" presName="connTx" presStyleLbl="parChTrans1D3" presStyleIdx="2" presStyleCnt="3"/>
      <dgm:spPr/>
    </dgm:pt>
    <dgm:pt modelId="{F6C3547E-390B-6B4A-949C-56822DBC77A0}" type="pres">
      <dgm:prSet presAssocID="{F3233444-FB22-BF45-8541-489E64C9006B}" presName="root2" presStyleCnt="0"/>
      <dgm:spPr/>
    </dgm:pt>
    <dgm:pt modelId="{C25F486D-BCB8-994F-A0F5-92DE17520AE2}" type="pres">
      <dgm:prSet presAssocID="{F3233444-FB22-BF45-8541-489E64C9006B}" presName="LevelTwoTextNode" presStyleLbl="node3" presStyleIdx="2" presStyleCnt="3">
        <dgm:presLayoutVars>
          <dgm:chPref val="3"/>
        </dgm:presLayoutVars>
      </dgm:prSet>
      <dgm:spPr/>
    </dgm:pt>
    <dgm:pt modelId="{B7914C92-E475-0449-BE8C-E52D6A58DD48}" type="pres">
      <dgm:prSet presAssocID="{F3233444-FB22-BF45-8541-489E64C9006B}" presName="level3hierChild" presStyleCnt="0"/>
      <dgm:spPr/>
    </dgm:pt>
    <dgm:pt modelId="{716120AA-35BE-E14A-8E90-3BED7E1B5E27}" type="pres">
      <dgm:prSet presAssocID="{B7423C9C-74C3-AD49-9488-C0CF228A5249}" presName="conn2-1" presStyleLbl="parChTrans1D4" presStyleIdx="4" presStyleCnt="5"/>
      <dgm:spPr/>
    </dgm:pt>
    <dgm:pt modelId="{253ED1FC-226D-5E44-B77C-F5FAF8AB6A95}" type="pres">
      <dgm:prSet presAssocID="{B7423C9C-74C3-AD49-9488-C0CF228A5249}" presName="connTx" presStyleLbl="parChTrans1D4" presStyleIdx="4" presStyleCnt="5"/>
      <dgm:spPr/>
    </dgm:pt>
    <dgm:pt modelId="{3A86272E-484B-1344-824C-F4814D686F90}" type="pres">
      <dgm:prSet presAssocID="{E3A8CB96-6C35-314A-9FE6-26495AAA8F88}" presName="root2" presStyleCnt="0"/>
      <dgm:spPr/>
    </dgm:pt>
    <dgm:pt modelId="{0DEAA42C-D33B-1A43-B7C1-6629302EFB80}" type="pres">
      <dgm:prSet presAssocID="{E3A8CB96-6C35-314A-9FE6-26495AAA8F88}" presName="LevelTwoTextNode" presStyleLbl="node4" presStyleIdx="4" presStyleCnt="5">
        <dgm:presLayoutVars>
          <dgm:chPref val="3"/>
        </dgm:presLayoutVars>
      </dgm:prSet>
      <dgm:spPr/>
    </dgm:pt>
    <dgm:pt modelId="{558AC6CE-DB91-2B4F-8A05-98DB78BB3AC6}" type="pres">
      <dgm:prSet presAssocID="{E3A8CB96-6C35-314A-9FE6-26495AAA8F88}" presName="level3hierChild" presStyleCnt="0"/>
      <dgm:spPr/>
    </dgm:pt>
  </dgm:ptLst>
  <dgm:cxnLst>
    <dgm:cxn modelId="{A514C000-7E27-0E4E-811D-C093D4FF5B74}" type="presOf" srcId="{16A89DA3-6F61-8444-81B2-52885421338F}" destId="{5F0EDE2E-1CEE-984F-8901-EDDF817A4F14}" srcOrd="0" destOrd="0" presId="urn:microsoft.com/office/officeart/2005/8/layout/hierarchy2"/>
    <dgm:cxn modelId="{8CBF1704-7095-D14B-8BCE-B7C227797187}" srcId="{A2BFDBF8-17CB-D148-BDAA-CE670EC09B2A}" destId="{16A89DA3-6F61-8444-81B2-52885421338F}" srcOrd="0" destOrd="0" parTransId="{4A80A5A3-B9A7-0246-8042-4B3EF1C7FCB4}" sibTransId="{597FCAC0-75F2-324E-862B-291A6F4CECC2}"/>
    <dgm:cxn modelId="{B63AAE0F-A48C-9A47-89EA-F0D189667BB6}" type="presOf" srcId="{CB6071FD-222D-F74E-B5B9-E278EA399FF5}" destId="{6202542C-F989-C042-8074-651A77662C32}" srcOrd="0" destOrd="0" presId="urn:microsoft.com/office/officeart/2005/8/layout/hierarchy2"/>
    <dgm:cxn modelId="{4A12B80F-A929-C348-B522-47D201122BE3}" srcId="{16FF6DE5-6E4F-B140-A656-075D3AADEAE1}" destId="{3F62A726-0639-C84C-8A07-7754A333787F}" srcOrd="0" destOrd="0" parTransId="{94509ED6-594E-4D48-8710-DD8EF79FFD42}" sibTransId="{4E9AE8DF-6CD9-9C44-A0D8-55BD1A79547B}"/>
    <dgm:cxn modelId="{DC77ED17-E2E5-154E-83F8-57B6A812DBF6}" type="presOf" srcId="{A0A284F0-B320-A74C-8494-20F88D899237}" destId="{2CF79EC2-EBEC-FA45-9DD6-6ACA9770922F}" srcOrd="0" destOrd="0" presId="urn:microsoft.com/office/officeart/2005/8/layout/hierarchy2"/>
    <dgm:cxn modelId="{9CBFA020-5A27-1545-9058-13D392F3D4E6}" type="presOf" srcId="{CE878E41-94F3-9240-A8D5-8BAC741407D4}" destId="{C3E77435-F02D-1C4B-BFC8-2DA4BB411558}" srcOrd="0" destOrd="0" presId="urn:microsoft.com/office/officeart/2005/8/layout/hierarchy2"/>
    <dgm:cxn modelId="{EC67AD25-1EB7-6E47-88F2-AF88BFC6A654}" type="presOf" srcId="{BD057DCD-B546-4D42-8DAC-76A9D7413117}" destId="{1C563411-685E-0F48-9C80-8803DCDA1B09}" srcOrd="0" destOrd="0" presId="urn:microsoft.com/office/officeart/2005/8/layout/hierarchy2"/>
    <dgm:cxn modelId="{23BE5528-83F7-2A48-A4B7-5BCC066CDED4}" type="presOf" srcId="{B7423C9C-74C3-AD49-9488-C0CF228A5249}" destId="{253ED1FC-226D-5E44-B77C-F5FAF8AB6A95}" srcOrd="1" destOrd="0" presId="urn:microsoft.com/office/officeart/2005/8/layout/hierarchy2"/>
    <dgm:cxn modelId="{37BB2833-3B19-374F-879F-EF860F345BFF}" srcId="{3F62A726-0639-C84C-8A07-7754A333787F}" destId="{A2BFDBF8-17CB-D148-BDAA-CE670EC09B2A}" srcOrd="0" destOrd="0" parTransId="{23F0D66C-0DFE-9941-ACDB-93779FB2CAED}" sibTransId="{D6FC05A0-535D-D34B-9C15-E2165E38CE6E}"/>
    <dgm:cxn modelId="{06946E41-95A4-654B-9851-DBF95886F56C}" type="presOf" srcId="{522D7FBB-E3AE-EB4A-BE9F-C8E8387D3697}" destId="{8BB6CB52-DB9D-EA41-AC55-B5AA55C9464D}" srcOrd="1" destOrd="0" presId="urn:microsoft.com/office/officeart/2005/8/layout/hierarchy2"/>
    <dgm:cxn modelId="{E975FC49-2920-DD49-9F9B-FE776C736CCC}" type="presOf" srcId="{3F62A726-0639-C84C-8A07-7754A333787F}" destId="{CE7245CF-6786-1444-B089-53AAA5DD7681}" srcOrd="0" destOrd="0" presId="urn:microsoft.com/office/officeart/2005/8/layout/hierarchy2"/>
    <dgm:cxn modelId="{D264514A-2208-4349-B8A1-F2FF951E3340}" type="presOf" srcId="{B262B1FE-6544-BD45-A970-D921B924ACFF}" destId="{93E7F6F7-55BA-6F4C-9A0D-C7CA459AA756}" srcOrd="0" destOrd="0" presId="urn:microsoft.com/office/officeart/2005/8/layout/hierarchy2"/>
    <dgm:cxn modelId="{0DA3EC4A-D3C0-E046-B7FC-A08A768CF4C0}" type="presOf" srcId="{CE878E41-94F3-9240-A8D5-8BAC741407D4}" destId="{7CC059E8-48F5-D243-A2C9-A54E7733E926}" srcOrd="1" destOrd="0" presId="urn:microsoft.com/office/officeart/2005/8/layout/hierarchy2"/>
    <dgm:cxn modelId="{619FE963-DCCD-0F40-9C3C-6133AF8E17C7}" type="presOf" srcId="{F3233444-FB22-BF45-8541-489E64C9006B}" destId="{C25F486D-BCB8-994F-A0F5-92DE17520AE2}" srcOrd="0" destOrd="0" presId="urn:microsoft.com/office/officeart/2005/8/layout/hierarchy2"/>
    <dgm:cxn modelId="{F5A19072-8481-7146-B60D-2445E79015F0}" srcId="{16A89DA3-6F61-8444-81B2-52885421338F}" destId="{58D588FC-9D78-B84B-BCBD-1429B12D6A7C}" srcOrd="0" destOrd="0" parTransId="{BD057DCD-B546-4D42-8DAC-76A9D7413117}" sibTransId="{A6D20D2A-D6C0-5947-86AC-17995922D36C}"/>
    <dgm:cxn modelId="{3CB97473-0A71-B941-94BA-9E33EA407B3C}" type="presOf" srcId="{B7423C9C-74C3-AD49-9488-C0CF228A5249}" destId="{716120AA-35BE-E14A-8E90-3BED7E1B5E27}" srcOrd="0" destOrd="0" presId="urn:microsoft.com/office/officeart/2005/8/layout/hierarchy2"/>
    <dgm:cxn modelId="{63C7D674-8B2F-F84E-B13C-8A33FFA812F6}" type="presOf" srcId="{4551CE1B-0757-3D46-A9E3-192F6B7E6146}" destId="{73748123-CA61-BE46-A1B8-1EFD12927A5A}" srcOrd="0" destOrd="0" presId="urn:microsoft.com/office/officeart/2005/8/layout/hierarchy2"/>
    <dgm:cxn modelId="{3DDCBF77-37C9-B740-B4A0-A366895A3370}" type="presOf" srcId="{E3A8CB96-6C35-314A-9FE6-26495AAA8F88}" destId="{0DEAA42C-D33B-1A43-B7C1-6629302EFB80}" srcOrd="0" destOrd="0" presId="urn:microsoft.com/office/officeart/2005/8/layout/hierarchy2"/>
    <dgm:cxn modelId="{DC6D327A-D4F4-0F40-904B-45A777270BDA}" srcId="{3F62A726-0639-C84C-8A07-7754A333787F}" destId="{4551CE1B-0757-3D46-A9E3-192F6B7E6146}" srcOrd="1" destOrd="0" parTransId="{CB6071FD-222D-F74E-B5B9-E278EA399FF5}" sibTransId="{A35B9BD7-6692-884E-8FE6-185E3BC7B1D6}"/>
    <dgm:cxn modelId="{37B1527C-6FD4-AA43-9868-3517506F9026}" type="presOf" srcId="{A2BFDBF8-17CB-D148-BDAA-CE670EC09B2A}" destId="{941A98D1-340F-E44D-927E-B37DF7055F9B}" srcOrd="0" destOrd="0" presId="urn:microsoft.com/office/officeart/2005/8/layout/hierarchy2"/>
    <dgm:cxn modelId="{E8752686-8354-1445-B486-F32622BCF546}" srcId="{A0A284F0-B320-A74C-8494-20F88D899237}" destId="{16FF6DE5-6E4F-B140-A656-075D3AADEAE1}" srcOrd="0" destOrd="0" parTransId="{9F64F9F9-D419-8746-87E7-99839DAD04FC}" sibTransId="{FF537444-A0ED-E248-990D-DF8EAE6F9CEF}"/>
    <dgm:cxn modelId="{246F308A-76B0-214C-8D53-404F22114628}" type="presOf" srcId="{94509ED6-594E-4D48-8710-DD8EF79FFD42}" destId="{29E05A58-D7AD-334F-8728-BFD6F15706F9}" srcOrd="0" destOrd="0" presId="urn:microsoft.com/office/officeart/2005/8/layout/hierarchy2"/>
    <dgm:cxn modelId="{BA3F148C-7604-7342-A7E1-972C958D44B0}" type="presOf" srcId="{23F0D66C-0DFE-9941-ACDB-93779FB2CAED}" destId="{2469E938-BCE2-6B4E-ADD1-8679E531CA3B}" srcOrd="1" destOrd="0" presId="urn:microsoft.com/office/officeart/2005/8/layout/hierarchy2"/>
    <dgm:cxn modelId="{A8FC178D-6949-1540-8BC6-0FCE89DA948E}" srcId="{16A89DA3-6F61-8444-81B2-52885421338F}" destId="{B262B1FE-6544-BD45-A970-D921B924ACFF}" srcOrd="1" destOrd="0" parTransId="{43858053-758D-A24A-B590-6D5B9233D84F}" sibTransId="{3EE448C4-75C2-A74C-A546-B7D059DF848D}"/>
    <dgm:cxn modelId="{EAD6A9A9-0B94-2E4E-8BC9-76F6F597667B}" type="presOf" srcId="{4A80A5A3-B9A7-0246-8042-4B3EF1C7FCB4}" destId="{295E61F8-F126-2D48-B27D-F352A75363CD}" srcOrd="1" destOrd="0" presId="urn:microsoft.com/office/officeart/2005/8/layout/hierarchy2"/>
    <dgm:cxn modelId="{97E32CAB-CB2D-834E-B0BD-3084692BCF67}" type="presOf" srcId="{BD057DCD-B546-4D42-8DAC-76A9D7413117}" destId="{CAB4DD46-A39D-EF48-AE70-278348976070}" srcOrd="1" destOrd="0" presId="urn:microsoft.com/office/officeart/2005/8/layout/hierarchy2"/>
    <dgm:cxn modelId="{B90939AB-BD6E-D24C-994E-F8C688E94EAB}" srcId="{F3233444-FB22-BF45-8541-489E64C9006B}" destId="{E3A8CB96-6C35-314A-9FE6-26495AAA8F88}" srcOrd="0" destOrd="0" parTransId="{B7423C9C-74C3-AD49-9488-C0CF228A5249}" sibTransId="{1DABD44A-20E8-E84F-9808-54970E543057}"/>
    <dgm:cxn modelId="{629A40B5-4916-DF43-B1EA-59A72AD59682}" type="presOf" srcId="{16FF6DE5-6E4F-B140-A656-075D3AADEAE1}" destId="{B56C8D33-B4AD-5242-ABFB-CBD9173C4010}" srcOrd="0" destOrd="0" presId="urn:microsoft.com/office/officeart/2005/8/layout/hierarchy2"/>
    <dgm:cxn modelId="{0131F9B8-93D2-5848-AC30-EA7FB16F0C08}" type="presOf" srcId="{43858053-758D-A24A-B590-6D5B9233D84F}" destId="{25B7AB53-D9B1-654D-8F60-08BFF801148B}" srcOrd="1" destOrd="0" presId="urn:microsoft.com/office/officeart/2005/8/layout/hierarchy2"/>
    <dgm:cxn modelId="{074F62BD-80BA-D84C-96E9-72A930288396}" srcId="{3F62A726-0639-C84C-8A07-7754A333787F}" destId="{F3233444-FB22-BF45-8541-489E64C9006B}" srcOrd="2" destOrd="0" parTransId="{CE878E41-94F3-9240-A8D5-8BAC741407D4}" sibTransId="{B2986A70-3344-4B4C-A546-8EEA7B5DB5BA}"/>
    <dgm:cxn modelId="{3752B8CB-C033-A142-A7E6-BC493C1E83A1}" type="presOf" srcId="{CB6071FD-222D-F74E-B5B9-E278EA399FF5}" destId="{AFD5610E-A395-9B47-8205-16753F4A619D}" srcOrd="1" destOrd="0" presId="urn:microsoft.com/office/officeart/2005/8/layout/hierarchy2"/>
    <dgm:cxn modelId="{9BC4E1CF-7473-634B-9E24-4F5A2315BF14}" type="presOf" srcId="{A2FE020C-5063-994E-BE1E-73A19FC40939}" destId="{3AA88C6C-35D8-AF41-9C53-5095FB5A6B38}" srcOrd="0" destOrd="0" presId="urn:microsoft.com/office/officeart/2005/8/layout/hierarchy2"/>
    <dgm:cxn modelId="{ACCE72D9-4B7A-D046-AF92-7CBD18B7872E}" srcId="{4551CE1B-0757-3D46-A9E3-192F6B7E6146}" destId="{A2FE020C-5063-994E-BE1E-73A19FC40939}" srcOrd="0" destOrd="0" parTransId="{522D7FBB-E3AE-EB4A-BE9F-C8E8387D3697}" sibTransId="{94C912AD-C3A4-464A-8A6D-40F4FB7FB6C0}"/>
    <dgm:cxn modelId="{5B3517DA-CF1C-9441-B062-009354487680}" type="presOf" srcId="{23F0D66C-0DFE-9941-ACDB-93779FB2CAED}" destId="{0838739D-BD2B-9F4D-A414-9AFA26824013}" srcOrd="0" destOrd="0" presId="urn:microsoft.com/office/officeart/2005/8/layout/hierarchy2"/>
    <dgm:cxn modelId="{6B4480DE-A02F-E94D-977C-F15C0134D607}" type="presOf" srcId="{4A80A5A3-B9A7-0246-8042-4B3EF1C7FCB4}" destId="{32988C5B-F8B9-3E47-986C-DA0EC85656D9}" srcOrd="0" destOrd="0" presId="urn:microsoft.com/office/officeart/2005/8/layout/hierarchy2"/>
    <dgm:cxn modelId="{5E94F3E9-C7AC-2141-914B-20B0439DAD35}" type="presOf" srcId="{43858053-758D-A24A-B590-6D5B9233D84F}" destId="{307F9992-AB97-F346-A6EE-3E624633CE11}" srcOrd="0" destOrd="0" presId="urn:microsoft.com/office/officeart/2005/8/layout/hierarchy2"/>
    <dgm:cxn modelId="{11199FEB-BA4D-8B43-874C-255974F117DC}" type="presOf" srcId="{522D7FBB-E3AE-EB4A-BE9F-C8E8387D3697}" destId="{CE800A19-B89F-9E4A-8D20-508AB77F0018}" srcOrd="0" destOrd="0" presId="urn:microsoft.com/office/officeart/2005/8/layout/hierarchy2"/>
    <dgm:cxn modelId="{CB8B8CF8-C72A-D44A-A02B-22D4E1BE84FC}" type="presOf" srcId="{58D588FC-9D78-B84B-BCBD-1429B12D6A7C}" destId="{C693EEF8-1844-CA44-AB38-32C5209FE35B}" srcOrd="0" destOrd="0" presId="urn:microsoft.com/office/officeart/2005/8/layout/hierarchy2"/>
    <dgm:cxn modelId="{2BA4FEFB-ED22-F04B-8252-6A9E3C001E2A}" type="presOf" srcId="{94509ED6-594E-4D48-8710-DD8EF79FFD42}" destId="{9B86F98C-999F-4D45-B8C6-F6D2837A2B2D}" srcOrd="1" destOrd="0" presId="urn:microsoft.com/office/officeart/2005/8/layout/hierarchy2"/>
    <dgm:cxn modelId="{2E46BDFA-7AB3-F64A-8761-A08C518564B6}" type="presParOf" srcId="{2CF79EC2-EBEC-FA45-9DD6-6ACA9770922F}" destId="{C74F844E-FFB5-FB40-B86A-289C3E75731C}" srcOrd="0" destOrd="0" presId="urn:microsoft.com/office/officeart/2005/8/layout/hierarchy2"/>
    <dgm:cxn modelId="{BABEE27E-50EE-3D43-8224-353FFDC4C1D7}" type="presParOf" srcId="{C74F844E-FFB5-FB40-B86A-289C3E75731C}" destId="{B56C8D33-B4AD-5242-ABFB-CBD9173C4010}" srcOrd="0" destOrd="0" presId="urn:microsoft.com/office/officeart/2005/8/layout/hierarchy2"/>
    <dgm:cxn modelId="{36C6ABE0-08CD-E647-B096-8F07F042CF0A}" type="presParOf" srcId="{C74F844E-FFB5-FB40-B86A-289C3E75731C}" destId="{CB9068D5-B939-1446-874B-B6BF1B581721}" srcOrd="1" destOrd="0" presId="urn:microsoft.com/office/officeart/2005/8/layout/hierarchy2"/>
    <dgm:cxn modelId="{0DEB8912-00D3-8446-A865-FDBC190042DD}" type="presParOf" srcId="{CB9068D5-B939-1446-874B-B6BF1B581721}" destId="{29E05A58-D7AD-334F-8728-BFD6F15706F9}" srcOrd="0" destOrd="0" presId="urn:microsoft.com/office/officeart/2005/8/layout/hierarchy2"/>
    <dgm:cxn modelId="{496BC190-8763-7C46-961C-C116F3D6B1D2}" type="presParOf" srcId="{29E05A58-D7AD-334F-8728-BFD6F15706F9}" destId="{9B86F98C-999F-4D45-B8C6-F6D2837A2B2D}" srcOrd="0" destOrd="0" presId="urn:microsoft.com/office/officeart/2005/8/layout/hierarchy2"/>
    <dgm:cxn modelId="{4E9404CB-A8AD-7941-9127-1E9CB8653D97}" type="presParOf" srcId="{CB9068D5-B939-1446-874B-B6BF1B581721}" destId="{86DC4C59-C4CF-6340-A598-31340B3B5DCA}" srcOrd="1" destOrd="0" presId="urn:microsoft.com/office/officeart/2005/8/layout/hierarchy2"/>
    <dgm:cxn modelId="{3131CBED-90C7-1B46-A2C2-D4461487B864}" type="presParOf" srcId="{86DC4C59-C4CF-6340-A598-31340B3B5DCA}" destId="{CE7245CF-6786-1444-B089-53AAA5DD7681}" srcOrd="0" destOrd="0" presId="urn:microsoft.com/office/officeart/2005/8/layout/hierarchy2"/>
    <dgm:cxn modelId="{5BE6B891-9881-204D-A477-6E2C4C269010}" type="presParOf" srcId="{86DC4C59-C4CF-6340-A598-31340B3B5DCA}" destId="{83B1985B-C113-7B46-8D71-9B38A1DC17CA}" srcOrd="1" destOrd="0" presId="urn:microsoft.com/office/officeart/2005/8/layout/hierarchy2"/>
    <dgm:cxn modelId="{86168DE9-7C9E-2E48-B893-BD1CCC36A3CA}" type="presParOf" srcId="{83B1985B-C113-7B46-8D71-9B38A1DC17CA}" destId="{0838739D-BD2B-9F4D-A414-9AFA26824013}" srcOrd="0" destOrd="0" presId="urn:microsoft.com/office/officeart/2005/8/layout/hierarchy2"/>
    <dgm:cxn modelId="{2EEFB6C7-E83B-E747-A550-EAD06F90618A}" type="presParOf" srcId="{0838739D-BD2B-9F4D-A414-9AFA26824013}" destId="{2469E938-BCE2-6B4E-ADD1-8679E531CA3B}" srcOrd="0" destOrd="0" presId="urn:microsoft.com/office/officeart/2005/8/layout/hierarchy2"/>
    <dgm:cxn modelId="{FFFA4033-B4B6-0F4A-BDE6-295900C050DB}" type="presParOf" srcId="{83B1985B-C113-7B46-8D71-9B38A1DC17CA}" destId="{0B4797A4-F6C2-1241-92BF-B82CCB701E0E}" srcOrd="1" destOrd="0" presId="urn:microsoft.com/office/officeart/2005/8/layout/hierarchy2"/>
    <dgm:cxn modelId="{25A211A3-AFFF-DC44-B2ED-C44DD7EFEEA7}" type="presParOf" srcId="{0B4797A4-F6C2-1241-92BF-B82CCB701E0E}" destId="{941A98D1-340F-E44D-927E-B37DF7055F9B}" srcOrd="0" destOrd="0" presId="urn:microsoft.com/office/officeart/2005/8/layout/hierarchy2"/>
    <dgm:cxn modelId="{554E0F1A-4280-AC4B-9303-3D75E47F040F}" type="presParOf" srcId="{0B4797A4-F6C2-1241-92BF-B82CCB701E0E}" destId="{690A0908-5C21-0B40-A99D-D72F1AF3E90F}" srcOrd="1" destOrd="0" presId="urn:microsoft.com/office/officeart/2005/8/layout/hierarchy2"/>
    <dgm:cxn modelId="{C651F8CF-398C-4A40-B921-A50859EDE400}" type="presParOf" srcId="{690A0908-5C21-0B40-A99D-D72F1AF3E90F}" destId="{32988C5B-F8B9-3E47-986C-DA0EC85656D9}" srcOrd="0" destOrd="0" presId="urn:microsoft.com/office/officeart/2005/8/layout/hierarchy2"/>
    <dgm:cxn modelId="{58940FDD-D22F-594E-9244-2AB231DF3979}" type="presParOf" srcId="{32988C5B-F8B9-3E47-986C-DA0EC85656D9}" destId="{295E61F8-F126-2D48-B27D-F352A75363CD}" srcOrd="0" destOrd="0" presId="urn:microsoft.com/office/officeart/2005/8/layout/hierarchy2"/>
    <dgm:cxn modelId="{770BE6A2-471F-6546-ACE3-461390717E3B}" type="presParOf" srcId="{690A0908-5C21-0B40-A99D-D72F1AF3E90F}" destId="{FDAB0382-F04A-9B44-AB32-3F8FFAD50ED9}" srcOrd="1" destOrd="0" presId="urn:microsoft.com/office/officeart/2005/8/layout/hierarchy2"/>
    <dgm:cxn modelId="{902C0916-651D-3945-9CC5-E32485FA3F36}" type="presParOf" srcId="{FDAB0382-F04A-9B44-AB32-3F8FFAD50ED9}" destId="{5F0EDE2E-1CEE-984F-8901-EDDF817A4F14}" srcOrd="0" destOrd="0" presId="urn:microsoft.com/office/officeart/2005/8/layout/hierarchy2"/>
    <dgm:cxn modelId="{A16BCE06-F83F-D443-A511-2438272B26CE}" type="presParOf" srcId="{FDAB0382-F04A-9B44-AB32-3F8FFAD50ED9}" destId="{C94563F9-5F6E-C846-A6FF-47D65C1EDE70}" srcOrd="1" destOrd="0" presId="urn:microsoft.com/office/officeart/2005/8/layout/hierarchy2"/>
    <dgm:cxn modelId="{928150E5-4EF0-4644-827D-C8630E9356AF}" type="presParOf" srcId="{C94563F9-5F6E-C846-A6FF-47D65C1EDE70}" destId="{1C563411-685E-0F48-9C80-8803DCDA1B09}" srcOrd="0" destOrd="0" presId="urn:microsoft.com/office/officeart/2005/8/layout/hierarchy2"/>
    <dgm:cxn modelId="{89A13D76-CDE3-FA4C-8E48-DADF0600728D}" type="presParOf" srcId="{1C563411-685E-0F48-9C80-8803DCDA1B09}" destId="{CAB4DD46-A39D-EF48-AE70-278348976070}" srcOrd="0" destOrd="0" presId="urn:microsoft.com/office/officeart/2005/8/layout/hierarchy2"/>
    <dgm:cxn modelId="{97911C3C-6A59-C043-B948-5F170F5FF8E3}" type="presParOf" srcId="{C94563F9-5F6E-C846-A6FF-47D65C1EDE70}" destId="{629C411E-7F9F-8545-B3B0-B4BD36AB54E8}" srcOrd="1" destOrd="0" presId="urn:microsoft.com/office/officeart/2005/8/layout/hierarchy2"/>
    <dgm:cxn modelId="{F635E3F9-FE2B-9241-83F1-0925BFE1D5D9}" type="presParOf" srcId="{629C411E-7F9F-8545-B3B0-B4BD36AB54E8}" destId="{C693EEF8-1844-CA44-AB38-32C5209FE35B}" srcOrd="0" destOrd="0" presId="urn:microsoft.com/office/officeart/2005/8/layout/hierarchy2"/>
    <dgm:cxn modelId="{DEE28BDB-B267-B84B-A014-208D017DEFBE}" type="presParOf" srcId="{629C411E-7F9F-8545-B3B0-B4BD36AB54E8}" destId="{F3F59F14-591D-344A-8ABA-04E7DC509C08}" srcOrd="1" destOrd="0" presId="urn:microsoft.com/office/officeart/2005/8/layout/hierarchy2"/>
    <dgm:cxn modelId="{89BF17CB-FF76-DB46-AA72-A6F30986230C}" type="presParOf" srcId="{C94563F9-5F6E-C846-A6FF-47D65C1EDE70}" destId="{307F9992-AB97-F346-A6EE-3E624633CE11}" srcOrd="2" destOrd="0" presId="urn:microsoft.com/office/officeart/2005/8/layout/hierarchy2"/>
    <dgm:cxn modelId="{EEC0ED5E-2D3F-6C41-A621-8060322A935D}" type="presParOf" srcId="{307F9992-AB97-F346-A6EE-3E624633CE11}" destId="{25B7AB53-D9B1-654D-8F60-08BFF801148B}" srcOrd="0" destOrd="0" presId="urn:microsoft.com/office/officeart/2005/8/layout/hierarchy2"/>
    <dgm:cxn modelId="{0A089F5D-7F61-4D4B-99DF-34345D6114CE}" type="presParOf" srcId="{C94563F9-5F6E-C846-A6FF-47D65C1EDE70}" destId="{3EFE83C5-ACE0-5840-BAD6-DEDFD1BEBC69}" srcOrd="3" destOrd="0" presId="urn:microsoft.com/office/officeart/2005/8/layout/hierarchy2"/>
    <dgm:cxn modelId="{F7D7713F-6D32-8D43-9E51-686ABD2EFE18}" type="presParOf" srcId="{3EFE83C5-ACE0-5840-BAD6-DEDFD1BEBC69}" destId="{93E7F6F7-55BA-6F4C-9A0D-C7CA459AA756}" srcOrd="0" destOrd="0" presId="urn:microsoft.com/office/officeart/2005/8/layout/hierarchy2"/>
    <dgm:cxn modelId="{7260B665-F34F-8B48-BA7C-32C529292074}" type="presParOf" srcId="{3EFE83C5-ACE0-5840-BAD6-DEDFD1BEBC69}" destId="{026B4700-E071-1E45-8C54-9C73D156C26C}" srcOrd="1" destOrd="0" presId="urn:microsoft.com/office/officeart/2005/8/layout/hierarchy2"/>
    <dgm:cxn modelId="{D6062128-1F57-0A42-86DA-1D7C1A93695F}" type="presParOf" srcId="{83B1985B-C113-7B46-8D71-9B38A1DC17CA}" destId="{6202542C-F989-C042-8074-651A77662C32}" srcOrd="2" destOrd="0" presId="urn:microsoft.com/office/officeart/2005/8/layout/hierarchy2"/>
    <dgm:cxn modelId="{0B846F86-0A70-324F-8A3F-A45AE31DFD1F}" type="presParOf" srcId="{6202542C-F989-C042-8074-651A77662C32}" destId="{AFD5610E-A395-9B47-8205-16753F4A619D}" srcOrd="0" destOrd="0" presId="urn:microsoft.com/office/officeart/2005/8/layout/hierarchy2"/>
    <dgm:cxn modelId="{0CD0AAE0-2960-8543-91AE-3499323479E3}" type="presParOf" srcId="{83B1985B-C113-7B46-8D71-9B38A1DC17CA}" destId="{3E8E0491-DDDC-C049-95AE-C18DF46835B6}" srcOrd="3" destOrd="0" presId="urn:microsoft.com/office/officeart/2005/8/layout/hierarchy2"/>
    <dgm:cxn modelId="{5B4DA56D-9182-4642-9C36-B713F4C42AA5}" type="presParOf" srcId="{3E8E0491-DDDC-C049-95AE-C18DF46835B6}" destId="{73748123-CA61-BE46-A1B8-1EFD12927A5A}" srcOrd="0" destOrd="0" presId="urn:microsoft.com/office/officeart/2005/8/layout/hierarchy2"/>
    <dgm:cxn modelId="{E74C906F-94F7-914B-BE9B-02BAB09D2ECF}" type="presParOf" srcId="{3E8E0491-DDDC-C049-95AE-C18DF46835B6}" destId="{D2DD18E2-1AE4-D242-BAD5-8979DB3F8588}" srcOrd="1" destOrd="0" presId="urn:microsoft.com/office/officeart/2005/8/layout/hierarchy2"/>
    <dgm:cxn modelId="{1124C6C7-1944-0A43-BD01-CA4C3D9A0576}" type="presParOf" srcId="{D2DD18E2-1AE4-D242-BAD5-8979DB3F8588}" destId="{CE800A19-B89F-9E4A-8D20-508AB77F0018}" srcOrd="0" destOrd="0" presId="urn:microsoft.com/office/officeart/2005/8/layout/hierarchy2"/>
    <dgm:cxn modelId="{F353B8C6-3862-D045-BA64-DC7F65AD9638}" type="presParOf" srcId="{CE800A19-B89F-9E4A-8D20-508AB77F0018}" destId="{8BB6CB52-DB9D-EA41-AC55-B5AA55C9464D}" srcOrd="0" destOrd="0" presId="urn:microsoft.com/office/officeart/2005/8/layout/hierarchy2"/>
    <dgm:cxn modelId="{556E2D8D-70A7-3F49-AB59-34EDFA9211C7}" type="presParOf" srcId="{D2DD18E2-1AE4-D242-BAD5-8979DB3F8588}" destId="{49B7F172-5A50-9441-B714-1EA031C5F086}" srcOrd="1" destOrd="0" presId="urn:microsoft.com/office/officeart/2005/8/layout/hierarchy2"/>
    <dgm:cxn modelId="{5259F341-F8C9-DC43-9029-0872148CFD00}" type="presParOf" srcId="{49B7F172-5A50-9441-B714-1EA031C5F086}" destId="{3AA88C6C-35D8-AF41-9C53-5095FB5A6B38}" srcOrd="0" destOrd="0" presId="urn:microsoft.com/office/officeart/2005/8/layout/hierarchy2"/>
    <dgm:cxn modelId="{6035C369-C576-1246-91C5-50A9BF3A5430}" type="presParOf" srcId="{49B7F172-5A50-9441-B714-1EA031C5F086}" destId="{AA343A23-5966-E54E-90E8-645C7275A66A}" srcOrd="1" destOrd="0" presId="urn:microsoft.com/office/officeart/2005/8/layout/hierarchy2"/>
    <dgm:cxn modelId="{949AA1BA-4ACB-924E-AE95-7E52CF731806}" type="presParOf" srcId="{83B1985B-C113-7B46-8D71-9B38A1DC17CA}" destId="{C3E77435-F02D-1C4B-BFC8-2DA4BB411558}" srcOrd="4" destOrd="0" presId="urn:microsoft.com/office/officeart/2005/8/layout/hierarchy2"/>
    <dgm:cxn modelId="{0BCFEA87-0B8B-0E4A-B939-276A6A18C6BB}" type="presParOf" srcId="{C3E77435-F02D-1C4B-BFC8-2DA4BB411558}" destId="{7CC059E8-48F5-D243-A2C9-A54E7733E926}" srcOrd="0" destOrd="0" presId="urn:microsoft.com/office/officeart/2005/8/layout/hierarchy2"/>
    <dgm:cxn modelId="{FA1A55B3-0728-DF4D-9591-89AC3CE541D6}" type="presParOf" srcId="{83B1985B-C113-7B46-8D71-9B38A1DC17CA}" destId="{F6C3547E-390B-6B4A-949C-56822DBC77A0}" srcOrd="5" destOrd="0" presId="urn:microsoft.com/office/officeart/2005/8/layout/hierarchy2"/>
    <dgm:cxn modelId="{851570F3-AE03-EF4C-8D34-27C2C1931758}" type="presParOf" srcId="{F6C3547E-390B-6B4A-949C-56822DBC77A0}" destId="{C25F486D-BCB8-994F-A0F5-92DE17520AE2}" srcOrd="0" destOrd="0" presId="urn:microsoft.com/office/officeart/2005/8/layout/hierarchy2"/>
    <dgm:cxn modelId="{D10E2761-7649-8241-ACB9-EA0D1F9F3D4F}" type="presParOf" srcId="{F6C3547E-390B-6B4A-949C-56822DBC77A0}" destId="{B7914C92-E475-0449-BE8C-E52D6A58DD48}" srcOrd="1" destOrd="0" presId="urn:microsoft.com/office/officeart/2005/8/layout/hierarchy2"/>
    <dgm:cxn modelId="{7B692ED4-7DCE-2845-8638-C290A09C7AE2}" type="presParOf" srcId="{B7914C92-E475-0449-BE8C-E52D6A58DD48}" destId="{716120AA-35BE-E14A-8E90-3BED7E1B5E27}" srcOrd="0" destOrd="0" presId="urn:microsoft.com/office/officeart/2005/8/layout/hierarchy2"/>
    <dgm:cxn modelId="{9FD1C5D5-EC06-164C-988D-206418E4DA33}" type="presParOf" srcId="{716120AA-35BE-E14A-8E90-3BED7E1B5E27}" destId="{253ED1FC-226D-5E44-B77C-F5FAF8AB6A95}" srcOrd="0" destOrd="0" presId="urn:microsoft.com/office/officeart/2005/8/layout/hierarchy2"/>
    <dgm:cxn modelId="{C228EF21-0A89-5643-A9AD-78262594F0E0}" type="presParOf" srcId="{B7914C92-E475-0449-BE8C-E52D6A58DD48}" destId="{3A86272E-484B-1344-824C-F4814D686F90}" srcOrd="1" destOrd="0" presId="urn:microsoft.com/office/officeart/2005/8/layout/hierarchy2"/>
    <dgm:cxn modelId="{7445B5DD-E41C-3347-AB4C-5A576E9F2C2A}" type="presParOf" srcId="{3A86272E-484B-1344-824C-F4814D686F90}" destId="{0DEAA42C-D33B-1A43-B7C1-6629302EFB80}" srcOrd="0" destOrd="0" presId="urn:microsoft.com/office/officeart/2005/8/layout/hierarchy2"/>
    <dgm:cxn modelId="{E9E72DD6-626E-5E46-B97E-12CE73428C4A}" type="presParOf" srcId="{3A86272E-484B-1344-824C-F4814D686F90}" destId="{558AC6CE-DB91-2B4F-8A05-98DB78BB3AC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C8D33-B4AD-5242-ABFB-CBD9173C4010}">
      <dsp:nvSpPr>
        <dsp:cNvPr id="0" name=""/>
        <dsp:cNvSpPr/>
      </dsp:nvSpPr>
      <dsp:spPr>
        <a:xfrm>
          <a:off x="2832" y="2765438"/>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Recidiva</a:t>
          </a:r>
          <a:r>
            <a:rPr lang="en-GB" sz="1100" kern="1200" dirty="0"/>
            <a:t> di </a:t>
          </a:r>
          <a:r>
            <a:rPr lang="en-GB" sz="1100" kern="1200" dirty="0" err="1"/>
            <a:t>sintomi</a:t>
          </a:r>
          <a:r>
            <a:rPr lang="en-GB" sz="1100" kern="1200" dirty="0"/>
            <a:t> dopo EHM</a:t>
          </a:r>
        </a:p>
      </dsp:txBody>
      <dsp:txXfrm>
        <a:off x="23557" y="2786163"/>
        <a:ext cx="1373739" cy="666144"/>
      </dsp:txXfrm>
    </dsp:sp>
    <dsp:sp modelId="{29E05A58-D7AD-334F-8728-BFD6F15706F9}">
      <dsp:nvSpPr>
        <dsp:cNvPr id="0" name=""/>
        <dsp:cNvSpPr/>
      </dsp:nvSpPr>
      <dsp:spPr>
        <a:xfrm>
          <a:off x="1418021" y="3108315"/>
          <a:ext cx="566075" cy="21840"/>
        </a:xfrm>
        <a:custGeom>
          <a:avLst/>
          <a:gdLst/>
          <a:ahLst/>
          <a:cxnLst/>
          <a:rect l="0" t="0" r="0" b="0"/>
          <a:pathLst>
            <a:path>
              <a:moveTo>
                <a:pt x="0" y="10920"/>
              </a:moveTo>
              <a:lnTo>
                <a:pt x="566075" y="1092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686907" y="3105084"/>
        <a:ext cx="28303" cy="28303"/>
      </dsp:txXfrm>
    </dsp:sp>
    <dsp:sp modelId="{CE7245CF-6786-1444-B089-53AAA5DD7681}">
      <dsp:nvSpPr>
        <dsp:cNvPr id="0" name=""/>
        <dsp:cNvSpPr/>
      </dsp:nvSpPr>
      <dsp:spPr>
        <a:xfrm>
          <a:off x="1984097" y="2765438"/>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Manometria</a:t>
          </a:r>
          <a:br>
            <a:rPr lang="en-GB" sz="1100" kern="1200" dirty="0"/>
          </a:br>
          <a:r>
            <a:rPr lang="en-GB" sz="1100" kern="1200" dirty="0" err="1"/>
            <a:t>Endoscopia</a:t>
          </a:r>
          <a:br>
            <a:rPr lang="en-GB" sz="1100" kern="1200" dirty="0"/>
          </a:br>
          <a:r>
            <a:rPr lang="en-GB" sz="1100" kern="1200" dirty="0" err="1"/>
            <a:t>Esofagogramma</a:t>
          </a:r>
          <a:br>
            <a:rPr lang="en-GB" sz="1100" kern="1200" dirty="0"/>
          </a:br>
          <a:r>
            <a:rPr lang="en-GB" sz="1100" kern="1200" dirty="0"/>
            <a:t>Altro</a:t>
          </a:r>
        </a:p>
      </dsp:txBody>
      <dsp:txXfrm>
        <a:off x="2004822" y="2786163"/>
        <a:ext cx="1373739" cy="666144"/>
      </dsp:txXfrm>
    </dsp:sp>
    <dsp:sp modelId="{0838739D-BD2B-9F4D-A414-9AFA26824013}">
      <dsp:nvSpPr>
        <dsp:cNvPr id="0" name=""/>
        <dsp:cNvSpPr/>
      </dsp:nvSpPr>
      <dsp:spPr>
        <a:xfrm rot="18289469">
          <a:off x="3186692" y="2701448"/>
          <a:ext cx="991264" cy="21840"/>
        </a:xfrm>
        <a:custGeom>
          <a:avLst/>
          <a:gdLst/>
          <a:ahLst/>
          <a:cxnLst/>
          <a:rect l="0" t="0" r="0" b="0"/>
          <a:pathLst>
            <a:path>
              <a:moveTo>
                <a:pt x="0" y="10920"/>
              </a:moveTo>
              <a:lnTo>
                <a:pt x="991264"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7542" y="2687587"/>
        <a:ext cx="49563" cy="49563"/>
      </dsp:txXfrm>
    </dsp:sp>
    <dsp:sp modelId="{941A98D1-340F-E44D-927E-B37DF7055F9B}">
      <dsp:nvSpPr>
        <dsp:cNvPr id="0" name=""/>
        <dsp:cNvSpPr/>
      </dsp:nvSpPr>
      <dsp:spPr>
        <a:xfrm>
          <a:off x="3965362" y="1951704"/>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Acalasia</a:t>
          </a:r>
          <a:r>
            <a:rPr lang="en-GB" sz="1100" kern="1200" dirty="0"/>
            <a:t> </a:t>
          </a:r>
          <a:r>
            <a:rPr lang="en-GB" sz="1100" kern="1200" dirty="0" err="1"/>
            <a:t>recidiva</a:t>
          </a:r>
          <a:r>
            <a:rPr lang="en-GB" sz="1100" kern="1200" dirty="0"/>
            <a:t> o </a:t>
          </a:r>
          <a:r>
            <a:rPr lang="en-GB" sz="1100" kern="1200" dirty="0" err="1"/>
            <a:t>progressiva</a:t>
          </a:r>
          <a:endParaRPr lang="en-GB" sz="1100" kern="1200" dirty="0"/>
        </a:p>
      </dsp:txBody>
      <dsp:txXfrm>
        <a:off x="3986087" y="1972429"/>
        <a:ext cx="1373739" cy="666144"/>
      </dsp:txXfrm>
    </dsp:sp>
    <dsp:sp modelId="{32988C5B-F8B9-3E47-986C-DA0EC85656D9}">
      <dsp:nvSpPr>
        <dsp:cNvPr id="0" name=""/>
        <dsp:cNvSpPr/>
      </dsp:nvSpPr>
      <dsp:spPr>
        <a:xfrm>
          <a:off x="5380551" y="2294581"/>
          <a:ext cx="566075" cy="21840"/>
        </a:xfrm>
        <a:custGeom>
          <a:avLst/>
          <a:gdLst/>
          <a:ahLst/>
          <a:cxnLst/>
          <a:rect l="0" t="0" r="0" b="0"/>
          <a:pathLst>
            <a:path>
              <a:moveTo>
                <a:pt x="0" y="10920"/>
              </a:moveTo>
              <a:lnTo>
                <a:pt x="566075"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49437" y="2291350"/>
        <a:ext cx="28303" cy="28303"/>
      </dsp:txXfrm>
    </dsp:sp>
    <dsp:sp modelId="{5F0EDE2E-1CEE-984F-8901-EDDF817A4F14}">
      <dsp:nvSpPr>
        <dsp:cNvPr id="0" name=""/>
        <dsp:cNvSpPr/>
      </dsp:nvSpPr>
      <dsp:spPr>
        <a:xfrm>
          <a:off x="5946627" y="1951704"/>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Dilatazione</a:t>
          </a:r>
          <a:r>
            <a:rPr lang="en-GB" sz="1100" kern="1200" dirty="0"/>
            <a:t> </a:t>
          </a:r>
          <a:r>
            <a:rPr lang="en-GB" sz="1100" kern="1200" dirty="0" err="1"/>
            <a:t>pneumatica</a:t>
          </a:r>
          <a:endParaRPr lang="en-GB" sz="1100" kern="1200" dirty="0"/>
        </a:p>
      </dsp:txBody>
      <dsp:txXfrm>
        <a:off x="5967352" y="1972429"/>
        <a:ext cx="1373739" cy="666144"/>
      </dsp:txXfrm>
    </dsp:sp>
    <dsp:sp modelId="{1C563411-685E-0F48-9C80-8803DCDA1B09}">
      <dsp:nvSpPr>
        <dsp:cNvPr id="0" name=""/>
        <dsp:cNvSpPr/>
      </dsp:nvSpPr>
      <dsp:spPr>
        <a:xfrm rot="19457599">
          <a:off x="7296292" y="2091148"/>
          <a:ext cx="697124" cy="21840"/>
        </a:xfrm>
        <a:custGeom>
          <a:avLst/>
          <a:gdLst/>
          <a:ahLst/>
          <a:cxnLst/>
          <a:rect l="0" t="0" r="0" b="0"/>
          <a:pathLst>
            <a:path>
              <a:moveTo>
                <a:pt x="0" y="10920"/>
              </a:moveTo>
              <a:lnTo>
                <a:pt x="697124"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27426" y="2084640"/>
        <a:ext cx="34856" cy="34856"/>
      </dsp:txXfrm>
    </dsp:sp>
    <dsp:sp modelId="{C693EEF8-1844-CA44-AB38-32C5209FE35B}">
      <dsp:nvSpPr>
        <dsp:cNvPr id="0" name=""/>
        <dsp:cNvSpPr/>
      </dsp:nvSpPr>
      <dsp:spPr>
        <a:xfrm>
          <a:off x="7927892" y="1544837"/>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Re-EHM</a:t>
          </a:r>
        </a:p>
      </dsp:txBody>
      <dsp:txXfrm>
        <a:off x="7948617" y="1565562"/>
        <a:ext cx="1373739" cy="666144"/>
      </dsp:txXfrm>
    </dsp:sp>
    <dsp:sp modelId="{307F9992-AB97-F346-A6EE-3E624633CE11}">
      <dsp:nvSpPr>
        <dsp:cNvPr id="0" name=""/>
        <dsp:cNvSpPr/>
      </dsp:nvSpPr>
      <dsp:spPr>
        <a:xfrm rot="2142401">
          <a:off x="7296292" y="2498015"/>
          <a:ext cx="697124" cy="21840"/>
        </a:xfrm>
        <a:custGeom>
          <a:avLst/>
          <a:gdLst/>
          <a:ahLst/>
          <a:cxnLst/>
          <a:rect l="0" t="0" r="0" b="0"/>
          <a:pathLst>
            <a:path>
              <a:moveTo>
                <a:pt x="0" y="10920"/>
              </a:moveTo>
              <a:lnTo>
                <a:pt x="697124"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27426" y="2491507"/>
        <a:ext cx="34856" cy="34856"/>
      </dsp:txXfrm>
    </dsp:sp>
    <dsp:sp modelId="{93E7F6F7-55BA-6F4C-9A0D-C7CA459AA756}">
      <dsp:nvSpPr>
        <dsp:cNvPr id="0" name=""/>
        <dsp:cNvSpPr/>
      </dsp:nvSpPr>
      <dsp:spPr>
        <a:xfrm>
          <a:off x="7927892" y="2358571"/>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POEM</a:t>
          </a:r>
        </a:p>
      </dsp:txBody>
      <dsp:txXfrm>
        <a:off x="7948617" y="2379296"/>
        <a:ext cx="1373739" cy="666144"/>
      </dsp:txXfrm>
    </dsp:sp>
    <dsp:sp modelId="{6202542C-F989-C042-8074-651A77662C32}">
      <dsp:nvSpPr>
        <dsp:cNvPr id="0" name=""/>
        <dsp:cNvSpPr/>
      </dsp:nvSpPr>
      <dsp:spPr>
        <a:xfrm>
          <a:off x="3399286" y="3108315"/>
          <a:ext cx="566075" cy="21840"/>
        </a:xfrm>
        <a:custGeom>
          <a:avLst/>
          <a:gdLst/>
          <a:ahLst/>
          <a:cxnLst/>
          <a:rect l="0" t="0" r="0" b="0"/>
          <a:pathLst>
            <a:path>
              <a:moveTo>
                <a:pt x="0" y="10920"/>
              </a:moveTo>
              <a:lnTo>
                <a:pt x="566075"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8172" y="3105084"/>
        <a:ext cx="28303" cy="28303"/>
      </dsp:txXfrm>
    </dsp:sp>
    <dsp:sp modelId="{73748123-CA61-BE46-A1B8-1EFD12927A5A}">
      <dsp:nvSpPr>
        <dsp:cNvPr id="0" name=""/>
        <dsp:cNvSpPr/>
      </dsp:nvSpPr>
      <dsp:spPr>
        <a:xfrm>
          <a:off x="3965362" y="2765438"/>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Fibrosi</a:t>
          </a:r>
          <a:endParaRPr lang="en-GB" sz="1100" kern="1200" dirty="0"/>
        </a:p>
      </dsp:txBody>
      <dsp:txXfrm>
        <a:off x="3986087" y="2786163"/>
        <a:ext cx="1373739" cy="666144"/>
      </dsp:txXfrm>
    </dsp:sp>
    <dsp:sp modelId="{CE800A19-B89F-9E4A-8D20-508AB77F0018}">
      <dsp:nvSpPr>
        <dsp:cNvPr id="0" name=""/>
        <dsp:cNvSpPr/>
      </dsp:nvSpPr>
      <dsp:spPr>
        <a:xfrm>
          <a:off x="5380551" y="3108315"/>
          <a:ext cx="566075" cy="21840"/>
        </a:xfrm>
        <a:custGeom>
          <a:avLst/>
          <a:gdLst/>
          <a:ahLst/>
          <a:cxnLst/>
          <a:rect l="0" t="0" r="0" b="0"/>
          <a:pathLst>
            <a:path>
              <a:moveTo>
                <a:pt x="0" y="10920"/>
              </a:moveTo>
              <a:lnTo>
                <a:pt x="566075"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49437" y="3105084"/>
        <a:ext cx="28303" cy="28303"/>
      </dsp:txXfrm>
    </dsp:sp>
    <dsp:sp modelId="{3AA88C6C-35D8-AF41-9C53-5095FB5A6B38}">
      <dsp:nvSpPr>
        <dsp:cNvPr id="0" name=""/>
        <dsp:cNvSpPr/>
      </dsp:nvSpPr>
      <dsp:spPr>
        <a:xfrm>
          <a:off x="5946627" y="2765438"/>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Dilatazione</a:t>
          </a:r>
          <a:r>
            <a:rPr lang="en-GB" sz="1100" kern="1200" dirty="0"/>
            <a:t> </a:t>
          </a:r>
          <a:r>
            <a:rPr lang="en-GB" sz="1100" kern="1200" dirty="0" err="1"/>
            <a:t>pneumatica</a:t>
          </a:r>
          <a:endParaRPr lang="en-GB" sz="1100" kern="1200" dirty="0"/>
        </a:p>
      </dsp:txBody>
      <dsp:txXfrm>
        <a:off x="5967352" y="2786163"/>
        <a:ext cx="1373739" cy="666144"/>
      </dsp:txXfrm>
    </dsp:sp>
    <dsp:sp modelId="{C3E77435-F02D-1C4B-BFC8-2DA4BB411558}">
      <dsp:nvSpPr>
        <dsp:cNvPr id="0" name=""/>
        <dsp:cNvSpPr/>
      </dsp:nvSpPr>
      <dsp:spPr>
        <a:xfrm rot="3310531">
          <a:off x="3186692" y="3515182"/>
          <a:ext cx="991264" cy="21840"/>
        </a:xfrm>
        <a:custGeom>
          <a:avLst/>
          <a:gdLst/>
          <a:ahLst/>
          <a:cxnLst/>
          <a:rect l="0" t="0" r="0" b="0"/>
          <a:pathLst>
            <a:path>
              <a:moveTo>
                <a:pt x="0" y="10920"/>
              </a:moveTo>
              <a:lnTo>
                <a:pt x="991264"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7542" y="3501321"/>
        <a:ext cx="49563" cy="49563"/>
      </dsp:txXfrm>
    </dsp:sp>
    <dsp:sp modelId="{C25F486D-BCB8-994F-A0F5-92DE17520AE2}">
      <dsp:nvSpPr>
        <dsp:cNvPr id="0" name=""/>
        <dsp:cNvSpPr/>
      </dsp:nvSpPr>
      <dsp:spPr>
        <a:xfrm>
          <a:off x="3965362" y="3579172"/>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Fallimento</a:t>
          </a:r>
          <a:r>
            <a:rPr lang="en-GB" sz="1100" kern="1200" dirty="0"/>
            <a:t> </a:t>
          </a:r>
          <a:r>
            <a:rPr lang="en-GB" sz="1100" kern="1200" dirty="0" err="1"/>
            <a:t>della</a:t>
          </a:r>
          <a:r>
            <a:rPr lang="en-GB" sz="1100" kern="1200" dirty="0"/>
            <a:t> </a:t>
          </a:r>
          <a:r>
            <a:rPr lang="en-GB" sz="1100" kern="1200" dirty="0" err="1"/>
            <a:t>plastica</a:t>
          </a:r>
          <a:r>
            <a:rPr lang="en-GB" sz="1100" kern="1200" dirty="0"/>
            <a:t> </a:t>
          </a:r>
          <a:r>
            <a:rPr lang="en-GB" sz="1100" kern="1200" dirty="0" err="1"/>
            <a:t>antireflusso</a:t>
          </a:r>
          <a:endParaRPr lang="en-GB" sz="1100" kern="1200" dirty="0"/>
        </a:p>
      </dsp:txBody>
      <dsp:txXfrm>
        <a:off x="3986087" y="3599897"/>
        <a:ext cx="1373739" cy="666144"/>
      </dsp:txXfrm>
    </dsp:sp>
    <dsp:sp modelId="{716120AA-35BE-E14A-8E90-3BED7E1B5E27}">
      <dsp:nvSpPr>
        <dsp:cNvPr id="0" name=""/>
        <dsp:cNvSpPr/>
      </dsp:nvSpPr>
      <dsp:spPr>
        <a:xfrm>
          <a:off x="5380551" y="3922049"/>
          <a:ext cx="566075" cy="21840"/>
        </a:xfrm>
        <a:custGeom>
          <a:avLst/>
          <a:gdLst/>
          <a:ahLst/>
          <a:cxnLst/>
          <a:rect l="0" t="0" r="0" b="0"/>
          <a:pathLst>
            <a:path>
              <a:moveTo>
                <a:pt x="0" y="10920"/>
              </a:moveTo>
              <a:lnTo>
                <a:pt x="566075" y="1092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49437" y="3918817"/>
        <a:ext cx="28303" cy="28303"/>
      </dsp:txXfrm>
    </dsp:sp>
    <dsp:sp modelId="{0DEAA42C-D33B-1A43-B7C1-6629302EFB80}">
      <dsp:nvSpPr>
        <dsp:cNvPr id="0" name=""/>
        <dsp:cNvSpPr/>
      </dsp:nvSpPr>
      <dsp:spPr>
        <a:xfrm>
          <a:off x="5946627" y="3579172"/>
          <a:ext cx="1415189" cy="707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Re-funduplicatio</a:t>
          </a:r>
        </a:p>
      </dsp:txBody>
      <dsp:txXfrm>
        <a:off x="5967352" y="3599897"/>
        <a:ext cx="1373739" cy="6661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03668-1C61-BC4B-B6B6-2FAF6F07D676}" type="datetimeFigureOut">
              <a:rPr lang="en-IT" smtClean="0"/>
              <a:t>06/06/25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1344E-D902-1D4C-8CBB-8A977811EEAA}" type="slidenum">
              <a:rPr lang="en-IT" smtClean="0"/>
              <a:t>‹#›</a:t>
            </a:fld>
            <a:endParaRPr lang="en-IT"/>
          </a:p>
        </p:txBody>
      </p:sp>
    </p:spTree>
    <p:extLst>
      <p:ext uri="{BB962C8B-B14F-4D97-AF65-F5344CB8AC3E}">
        <p14:creationId xmlns:p14="http://schemas.microsoft.com/office/powerpoint/2010/main" val="419848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5A5F4-3EAB-BF7E-51A2-B6CA7EA13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FCD3B-5348-A737-CAF0-7A677997B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326D8-DA20-ECBD-9A8F-8B11DA2A4021}"/>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lang="en-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C3F2519-79D1-7C20-9637-73C878C926E6}"/>
              </a:ext>
            </a:extLst>
          </p:cNvPr>
          <p:cNvSpPr>
            <a:spLocks noGrp="1"/>
          </p:cNvSpPr>
          <p:nvPr>
            <p:ph type="sldNum" sz="quarter" idx="5"/>
          </p:nvPr>
        </p:nvSpPr>
        <p:spPr/>
        <p:txBody>
          <a:bodyPr/>
          <a:lstStyle/>
          <a:p>
            <a:fld id="{3002E1D1-73F7-D345-B9FA-7FB20376FAFA}" type="slidenum">
              <a:rPr lang="en-IT" smtClean="0"/>
              <a:t>25</a:t>
            </a:fld>
            <a:endParaRPr lang="en-IT"/>
          </a:p>
        </p:txBody>
      </p:sp>
    </p:spTree>
    <p:extLst>
      <p:ext uri="{BB962C8B-B14F-4D97-AF65-F5344CB8AC3E}">
        <p14:creationId xmlns:p14="http://schemas.microsoft.com/office/powerpoint/2010/main" val="208561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B671-7FA0-0168-11C5-5097242195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5F4BBCA7-DD2F-0C52-E451-9B5CC95981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0196C26D-C857-4EB5-FBF0-8D0E8EBC7BC9}"/>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5" name="Footer Placeholder 4">
            <a:extLst>
              <a:ext uri="{FF2B5EF4-FFF2-40B4-BE49-F238E27FC236}">
                <a16:creationId xmlns:a16="http://schemas.microsoft.com/office/drawing/2014/main" id="{E15C5031-0686-4E5B-CBAC-05825905E12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8EBE203-3600-99E4-3648-ECECB84D9C19}"/>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49332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E3B3-011E-D9E8-9DE5-C3C995FB17E1}"/>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5211AFE9-F46D-30D0-F1F6-0345414460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8967257E-6AF3-0DC1-A34F-C3FDF866B86B}"/>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5" name="Footer Placeholder 4">
            <a:extLst>
              <a:ext uri="{FF2B5EF4-FFF2-40B4-BE49-F238E27FC236}">
                <a16:creationId xmlns:a16="http://schemas.microsoft.com/office/drawing/2014/main" id="{A0838AB2-571B-0C9E-3C37-648F83F3536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96558B6-523A-7309-F67D-C118D4DCC9CD}"/>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369761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5B08D-D512-4CE5-6251-1B866DF751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B64970E-6C1A-E790-77E7-EC192C6704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5C8A781-D843-8FA5-7BA3-BD30736517B1}"/>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5" name="Footer Placeholder 4">
            <a:extLst>
              <a:ext uri="{FF2B5EF4-FFF2-40B4-BE49-F238E27FC236}">
                <a16:creationId xmlns:a16="http://schemas.microsoft.com/office/drawing/2014/main" id="{709684EC-73A0-8B00-3BD9-DED566CC28E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491EF4C-7606-7CA4-5443-B7E3EE4FEFF0}"/>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265735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8C50-6185-BB6F-F413-F702984742EF}"/>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2A376EFF-B8BE-F1AC-677B-1EBFA56A6A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479ABE6-3222-971A-6337-AD3CB46BC1EB}"/>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5" name="Footer Placeholder 4">
            <a:extLst>
              <a:ext uri="{FF2B5EF4-FFF2-40B4-BE49-F238E27FC236}">
                <a16:creationId xmlns:a16="http://schemas.microsoft.com/office/drawing/2014/main" id="{16D494B1-DCC5-EDEC-3B28-0FC0A1E83A1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A9F044A-326C-0C1A-ABA3-33A1BEB992E8}"/>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11147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5DCB-3390-2AE6-C0E9-E4106501CC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4F5FDA43-0908-D238-E427-847D892312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73EC3F8-C216-3FEE-EA19-90BBC91FD45A}"/>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5" name="Footer Placeholder 4">
            <a:extLst>
              <a:ext uri="{FF2B5EF4-FFF2-40B4-BE49-F238E27FC236}">
                <a16:creationId xmlns:a16="http://schemas.microsoft.com/office/drawing/2014/main" id="{7BE944A2-61F9-1EE1-2497-8641FB01CE0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7189101-7E15-D236-813B-7661F019FD18}"/>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219278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8E64-7F51-6ACB-499C-ADDBDAE12DB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516AA5BA-7809-C50A-F790-D88377597CC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5A3D25F1-1136-3F5E-3DBF-7E311A8889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14471EEA-3757-95C0-93E5-D17BAA92346D}"/>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6" name="Footer Placeholder 5">
            <a:extLst>
              <a:ext uri="{FF2B5EF4-FFF2-40B4-BE49-F238E27FC236}">
                <a16:creationId xmlns:a16="http://schemas.microsoft.com/office/drawing/2014/main" id="{D218B743-57BF-FF8A-415B-425B9678BA2C}"/>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767A3E51-DD1F-351D-EAB6-A42CC8F1D9B6}"/>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368617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B57-F9E3-C570-1566-4987B0C5A3C9}"/>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D2B0CFA-9214-4F8F-EC15-52AC1903F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BC8E32-26B7-FAF2-EE7E-3DDEABBAA8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039CAAA1-0D3A-7B7B-7453-766F113B3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523F2A4-51E9-D8D3-7A18-F357FA3709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51EF07F2-805B-B2E6-F0B8-364AF704A31D}"/>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8" name="Footer Placeholder 7">
            <a:extLst>
              <a:ext uri="{FF2B5EF4-FFF2-40B4-BE49-F238E27FC236}">
                <a16:creationId xmlns:a16="http://schemas.microsoft.com/office/drawing/2014/main" id="{B7FE4E9C-37D5-0D96-64BF-119360CEF685}"/>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17277BCC-3324-D58B-D1A7-72F50966A6F9}"/>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188937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0451-60A3-EAC1-B009-F4478F0462F6}"/>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376AC590-BBFB-CCEB-C240-3633EBE962BB}"/>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4" name="Footer Placeholder 3">
            <a:extLst>
              <a:ext uri="{FF2B5EF4-FFF2-40B4-BE49-F238E27FC236}">
                <a16:creationId xmlns:a16="http://schemas.microsoft.com/office/drawing/2014/main" id="{F6311EB0-783F-FFED-7FE3-022913E5C3FF}"/>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A5F1236E-00FA-B851-5FEF-C07300C482CF}"/>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215324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A8682-4108-2FD7-FC1A-FDE3114D6F86}"/>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3" name="Footer Placeholder 2">
            <a:extLst>
              <a:ext uri="{FF2B5EF4-FFF2-40B4-BE49-F238E27FC236}">
                <a16:creationId xmlns:a16="http://schemas.microsoft.com/office/drawing/2014/main" id="{ED68A781-2064-0394-B367-C5875C379CA3}"/>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172CB48-08C3-F088-3FA6-6244BB43F7F5}"/>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424411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1F25-7D63-EE47-9522-F9965FC048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0848021E-94BD-F020-11DB-1CEA70558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DE05FD83-CFF3-7A0C-E78F-E90B80C1E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8BA758-5C57-D8D3-3A2F-D940A97D0F3A}"/>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6" name="Footer Placeholder 5">
            <a:extLst>
              <a:ext uri="{FF2B5EF4-FFF2-40B4-BE49-F238E27FC236}">
                <a16:creationId xmlns:a16="http://schemas.microsoft.com/office/drawing/2014/main" id="{AF711C09-B4E6-D4DD-11FD-E27BB930CC7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D6D6DE80-6E50-CABA-DCA6-1B9DA5046FA9}"/>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305860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034C-6FEE-88E5-1014-B8CC868E7D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019193E6-ABA1-F368-0ACD-FA17D8F7B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C14BB697-FA88-F3BF-16DD-B2C653D8E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AF41ED-CE53-E215-11B0-E9B8B3346DD9}"/>
              </a:ext>
            </a:extLst>
          </p:cNvPr>
          <p:cNvSpPr>
            <a:spLocks noGrp="1"/>
          </p:cNvSpPr>
          <p:nvPr>
            <p:ph type="dt" sz="half" idx="10"/>
          </p:nvPr>
        </p:nvSpPr>
        <p:spPr/>
        <p:txBody>
          <a:bodyPr/>
          <a:lstStyle/>
          <a:p>
            <a:fld id="{73C1683D-5A35-C143-AF4E-C49513161470}" type="datetimeFigureOut">
              <a:rPr lang="en-IT" smtClean="0"/>
              <a:t>31/05/25</a:t>
            </a:fld>
            <a:endParaRPr lang="en-IT"/>
          </a:p>
        </p:txBody>
      </p:sp>
      <p:sp>
        <p:nvSpPr>
          <p:cNvPr id="6" name="Footer Placeholder 5">
            <a:extLst>
              <a:ext uri="{FF2B5EF4-FFF2-40B4-BE49-F238E27FC236}">
                <a16:creationId xmlns:a16="http://schemas.microsoft.com/office/drawing/2014/main" id="{A27528CD-D440-6C01-B103-6B057A7B6E2C}"/>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712B3015-1A86-74AE-DB29-10E90CE7ACDE}"/>
              </a:ext>
            </a:extLst>
          </p:cNvPr>
          <p:cNvSpPr>
            <a:spLocks noGrp="1"/>
          </p:cNvSpPr>
          <p:nvPr>
            <p:ph type="sldNum" sz="quarter" idx="12"/>
          </p:nvPr>
        </p:nvSpPr>
        <p:spPr/>
        <p:txBody>
          <a:bodyPr/>
          <a:lstStyle/>
          <a:p>
            <a:fld id="{E8B3ECD8-883D-B745-819A-4B2361C0B91E}" type="slidenum">
              <a:rPr lang="en-IT" smtClean="0"/>
              <a:t>‹#›</a:t>
            </a:fld>
            <a:endParaRPr lang="en-IT"/>
          </a:p>
        </p:txBody>
      </p:sp>
    </p:spTree>
    <p:extLst>
      <p:ext uri="{BB962C8B-B14F-4D97-AF65-F5344CB8AC3E}">
        <p14:creationId xmlns:p14="http://schemas.microsoft.com/office/powerpoint/2010/main" val="35961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74425-975C-1A41-8907-B6858C5F0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8F4AEC77-3C91-5BAB-3129-2C7D75E72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2E4DA8C-8FCA-CE49-0801-4189F19F5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C1683D-5A35-C143-AF4E-C49513161470}" type="datetimeFigureOut">
              <a:rPr lang="en-IT" smtClean="0"/>
              <a:t>31/05/25</a:t>
            </a:fld>
            <a:endParaRPr lang="en-IT"/>
          </a:p>
        </p:txBody>
      </p:sp>
      <p:sp>
        <p:nvSpPr>
          <p:cNvPr id="5" name="Footer Placeholder 4">
            <a:extLst>
              <a:ext uri="{FF2B5EF4-FFF2-40B4-BE49-F238E27FC236}">
                <a16:creationId xmlns:a16="http://schemas.microsoft.com/office/drawing/2014/main" id="{5B353362-B33C-780C-A8B6-301800DFB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B7ED7AFE-816E-463B-593E-0EEBD80FD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B3ECD8-883D-B745-819A-4B2361C0B91E}" type="slidenum">
              <a:rPr lang="en-IT" smtClean="0"/>
              <a:t>‹#›</a:t>
            </a:fld>
            <a:endParaRPr lang="en-IT"/>
          </a:p>
        </p:txBody>
      </p:sp>
    </p:spTree>
    <p:extLst>
      <p:ext uri="{BB962C8B-B14F-4D97-AF65-F5344CB8AC3E}">
        <p14:creationId xmlns:p14="http://schemas.microsoft.com/office/powerpoint/2010/main" val="118844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owelsurgery.i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building with a dome and a bridge&#10;&#10;AI-generated content may be incorrect.">
            <a:extLst>
              <a:ext uri="{FF2B5EF4-FFF2-40B4-BE49-F238E27FC236}">
                <a16:creationId xmlns:a16="http://schemas.microsoft.com/office/drawing/2014/main" id="{D2EC28CE-9819-07A8-9025-AB82B039E98E}"/>
              </a:ext>
            </a:extLst>
          </p:cNvPr>
          <p:cNvPicPr>
            <a:picLocks noChangeAspect="1"/>
          </p:cNvPicPr>
          <p:nvPr/>
        </p:nvPicPr>
        <p:blipFill>
          <a:blip r:embed="rId2"/>
          <a:stretch>
            <a:fillRect/>
          </a:stretch>
        </p:blipFill>
        <p:spPr>
          <a:xfrm>
            <a:off x="-1" y="0"/>
            <a:ext cx="12208947" cy="6858000"/>
          </a:xfrm>
          <a:prstGeom prst="rect">
            <a:avLst/>
          </a:prstGeom>
        </p:spPr>
      </p:pic>
      <p:sp>
        <p:nvSpPr>
          <p:cNvPr id="6" name="TextBox 5">
            <a:extLst>
              <a:ext uri="{FF2B5EF4-FFF2-40B4-BE49-F238E27FC236}">
                <a16:creationId xmlns:a16="http://schemas.microsoft.com/office/drawing/2014/main" id="{3B088BCB-2917-1F9C-B9E4-E24CE88B8297}"/>
              </a:ext>
            </a:extLst>
          </p:cNvPr>
          <p:cNvSpPr txBox="1"/>
          <p:nvPr/>
        </p:nvSpPr>
        <p:spPr>
          <a:xfrm>
            <a:off x="188228" y="4462139"/>
            <a:ext cx="7437934" cy="2246769"/>
          </a:xfrm>
          <a:prstGeom prst="rect">
            <a:avLst/>
          </a:prstGeom>
          <a:noFill/>
        </p:spPr>
        <p:txBody>
          <a:bodyPr wrap="none" rtlCol="0">
            <a:spAutoFit/>
          </a:bodyPr>
          <a:lstStyle/>
          <a:p>
            <a:r>
              <a:rPr lang="en-IT" sz="3600" dirty="0">
                <a:solidFill>
                  <a:srgbClr val="FFFF00"/>
                </a:solidFill>
              </a:rPr>
              <a:t>Fallimento della Procedura di Heller:</a:t>
            </a:r>
          </a:p>
          <a:p>
            <a:r>
              <a:rPr lang="en-GB" sz="3600" dirty="0">
                <a:solidFill>
                  <a:srgbClr val="FFFF00"/>
                </a:solidFill>
              </a:rPr>
              <a:t>C</a:t>
            </a:r>
            <a:r>
              <a:rPr lang="en-IT" sz="3600" dirty="0">
                <a:solidFill>
                  <a:srgbClr val="FFFF00"/>
                </a:solidFill>
              </a:rPr>
              <a:t>osa c’è di nuovo nel trattamento?</a:t>
            </a:r>
          </a:p>
          <a:p>
            <a:endParaRPr lang="en-IT" dirty="0">
              <a:solidFill>
                <a:srgbClr val="FFFF00"/>
              </a:solidFill>
            </a:endParaRPr>
          </a:p>
          <a:p>
            <a:r>
              <a:rPr lang="en-IT" sz="2400" cap="small" dirty="0">
                <a:solidFill>
                  <a:schemeClr val="bg1"/>
                </a:solidFill>
              </a:rPr>
              <a:t>Giovanni D. Tebala</a:t>
            </a:r>
          </a:p>
          <a:p>
            <a:r>
              <a:rPr lang="en-IT" sz="2400" cap="small" dirty="0">
                <a:solidFill>
                  <a:schemeClr val="bg1"/>
                </a:solidFill>
              </a:rPr>
              <a:t>SC Chirurgia Digestiva e d’Urgenza, Terni</a:t>
            </a:r>
          </a:p>
        </p:txBody>
      </p:sp>
    </p:spTree>
    <p:extLst>
      <p:ext uri="{BB962C8B-B14F-4D97-AF65-F5344CB8AC3E}">
        <p14:creationId xmlns:p14="http://schemas.microsoft.com/office/powerpoint/2010/main" val="2081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1E84-0148-7A63-CB1C-31CEF7C43C90}"/>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794AB0-8EE4-5C43-212A-DE97EC8A23CE}"/>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96FA2A5-E862-04BA-2329-F0BFD0413598}"/>
              </a:ext>
            </a:extLst>
          </p:cNvPr>
          <p:cNvSpPr txBox="1"/>
          <p:nvPr/>
        </p:nvSpPr>
        <p:spPr>
          <a:xfrm>
            <a:off x="275573" y="475989"/>
            <a:ext cx="1454244" cy="523220"/>
          </a:xfrm>
          <a:prstGeom prst="rect">
            <a:avLst/>
          </a:prstGeom>
          <a:noFill/>
        </p:spPr>
        <p:txBody>
          <a:bodyPr wrap="none" rtlCol="0">
            <a:spAutoFit/>
          </a:bodyPr>
          <a:lstStyle/>
          <a:p>
            <a:r>
              <a:rPr lang="en-IT" sz="2800" dirty="0"/>
              <a:t>Caso 1a</a:t>
            </a:r>
          </a:p>
        </p:txBody>
      </p:sp>
      <p:sp>
        <p:nvSpPr>
          <p:cNvPr id="5" name="TextBox 4">
            <a:extLst>
              <a:ext uri="{FF2B5EF4-FFF2-40B4-BE49-F238E27FC236}">
                <a16:creationId xmlns:a16="http://schemas.microsoft.com/office/drawing/2014/main" id="{8C079D66-23F4-55B2-0048-97F3E1A94B98}"/>
              </a:ext>
            </a:extLst>
          </p:cNvPr>
          <p:cNvSpPr txBox="1"/>
          <p:nvPr/>
        </p:nvSpPr>
        <p:spPr>
          <a:xfrm>
            <a:off x="275573" y="1653899"/>
            <a:ext cx="11426432" cy="2246769"/>
          </a:xfrm>
          <a:prstGeom prst="rect">
            <a:avLst/>
          </a:prstGeom>
          <a:noFill/>
        </p:spPr>
        <p:txBody>
          <a:bodyPr wrap="square" rtlCol="0">
            <a:spAutoFit/>
          </a:bodyPr>
          <a:lstStyle/>
          <a:p>
            <a:pPr>
              <a:spcAft>
                <a:spcPts val="600"/>
              </a:spcAft>
            </a:pPr>
            <a:r>
              <a:rPr lang="it-IT" sz="2400" dirty="0"/>
              <a:t>Uomo 77 anni</a:t>
            </a:r>
          </a:p>
          <a:p>
            <a:pPr>
              <a:spcAft>
                <a:spcPts val="600"/>
              </a:spcAft>
            </a:pPr>
            <a:r>
              <a:rPr lang="it-IT" sz="2400" dirty="0"/>
              <a:t>Miotomia esofagea transtoracica 12 anni fa</a:t>
            </a:r>
          </a:p>
          <a:p>
            <a:pPr>
              <a:spcAft>
                <a:spcPts val="600"/>
              </a:spcAft>
            </a:pPr>
            <a:r>
              <a:rPr lang="it-IT" sz="2400" dirty="0"/>
              <a:t>Da 7 anni disfagia progressiva, recente perdita di peso 15 kg in 3 mesi (Eckardt 10) </a:t>
            </a:r>
          </a:p>
          <a:p>
            <a:pPr>
              <a:spcAft>
                <a:spcPts val="600"/>
              </a:spcAft>
            </a:pPr>
            <a:r>
              <a:rPr lang="it-IT" sz="2400" dirty="0"/>
              <a:t>Riferito a noi nel gennaio 2025</a:t>
            </a:r>
          </a:p>
          <a:p>
            <a:pPr>
              <a:spcAft>
                <a:spcPts val="600"/>
              </a:spcAft>
            </a:pPr>
            <a:r>
              <a:rPr lang="it-IT" sz="2400" dirty="0"/>
              <a:t>APR: ipertensione arteriosa, fibrillazione atriale parossistica in terapia </a:t>
            </a:r>
          </a:p>
        </p:txBody>
      </p:sp>
      <p:cxnSp>
        <p:nvCxnSpPr>
          <p:cNvPr id="8" name="Straight Connector 7">
            <a:extLst>
              <a:ext uri="{FF2B5EF4-FFF2-40B4-BE49-F238E27FC236}">
                <a16:creationId xmlns:a16="http://schemas.microsoft.com/office/drawing/2014/main" id="{3F2E46E0-6B0F-79B1-266C-A260114B24A2}"/>
              </a:ext>
            </a:extLst>
          </p:cNvPr>
          <p:cNvCxnSpPr/>
          <p:nvPr/>
        </p:nvCxnSpPr>
        <p:spPr>
          <a:xfrm>
            <a:off x="2430684" y="3715473"/>
            <a:ext cx="983848" cy="185195"/>
          </a:xfrm>
          <a:prstGeom prst="line">
            <a:avLst/>
          </a:prstGeom>
          <a:ln w="31750">
            <a:solidFill>
              <a:schemeClr val="bg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60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B8D9F-3EF1-4A60-EE9B-149912FA351A}"/>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6EEFD4C-0D6B-07F8-20F5-42E2E2226538}"/>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2AB7369-1C1C-7B17-77CA-4056C3B9934A}"/>
              </a:ext>
            </a:extLst>
          </p:cNvPr>
          <p:cNvSpPr txBox="1"/>
          <p:nvPr/>
        </p:nvSpPr>
        <p:spPr>
          <a:xfrm>
            <a:off x="275573" y="475989"/>
            <a:ext cx="1465466" cy="523220"/>
          </a:xfrm>
          <a:prstGeom prst="rect">
            <a:avLst/>
          </a:prstGeom>
          <a:noFill/>
        </p:spPr>
        <p:txBody>
          <a:bodyPr wrap="none" rtlCol="0">
            <a:spAutoFit/>
          </a:bodyPr>
          <a:lstStyle/>
          <a:p>
            <a:r>
              <a:rPr lang="en-IT" sz="2800" dirty="0"/>
              <a:t>Caso 1b</a:t>
            </a:r>
          </a:p>
        </p:txBody>
      </p:sp>
      <p:pic>
        <p:nvPicPr>
          <p:cNvPr id="6" name="Picture 5" descr="X-ray of a person's chest&#10;&#10;AI-generated content may be incorrect.">
            <a:extLst>
              <a:ext uri="{FF2B5EF4-FFF2-40B4-BE49-F238E27FC236}">
                <a16:creationId xmlns:a16="http://schemas.microsoft.com/office/drawing/2014/main" id="{4FBAD91F-923A-CBC3-225F-B354CA11CFF7}"/>
              </a:ext>
            </a:extLst>
          </p:cNvPr>
          <p:cNvPicPr>
            <a:picLocks noChangeAspect="1"/>
          </p:cNvPicPr>
          <p:nvPr/>
        </p:nvPicPr>
        <p:blipFill>
          <a:blip r:embed="rId2"/>
          <a:stretch>
            <a:fillRect/>
          </a:stretch>
        </p:blipFill>
        <p:spPr>
          <a:xfrm>
            <a:off x="219919" y="1153408"/>
            <a:ext cx="5338505" cy="5494906"/>
          </a:xfrm>
          <a:prstGeom prst="rect">
            <a:avLst/>
          </a:prstGeom>
        </p:spPr>
      </p:pic>
      <p:cxnSp>
        <p:nvCxnSpPr>
          <p:cNvPr id="8" name="Straight Connector 7">
            <a:extLst>
              <a:ext uri="{FF2B5EF4-FFF2-40B4-BE49-F238E27FC236}">
                <a16:creationId xmlns:a16="http://schemas.microsoft.com/office/drawing/2014/main" id="{1B739154-C83C-CF7E-D437-14700BA6A85D}"/>
              </a:ext>
            </a:extLst>
          </p:cNvPr>
          <p:cNvCxnSpPr>
            <a:cxnSpLocks/>
          </p:cNvCxnSpPr>
          <p:nvPr/>
        </p:nvCxnSpPr>
        <p:spPr>
          <a:xfrm>
            <a:off x="2430684" y="3414533"/>
            <a:ext cx="1088020" cy="207762"/>
          </a:xfrm>
          <a:prstGeom prst="line">
            <a:avLst/>
          </a:prstGeom>
          <a:ln w="31750">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C24E9E5-777F-8EAD-8150-A55B46C11CBB}"/>
              </a:ext>
            </a:extLst>
          </p:cNvPr>
          <p:cNvSpPr txBox="1"/>
          <p:nvPr/>
        </p:nvSpPr>
        <p:spPr>
          <a:xfrm>
            <a:off x="2511707" y="3125167"/>
            <a:ext cx="862737" cy="369332"/>
          </a:xfrm>
          <a:prstGeom prst="rect">
            <a:avLst/>
          </a:prstGeom>
          <a:noFill/>
        </p:spPr>
        <p:txBody>
          <a:bodyPr wrap="none" rtlCol="0">
            <a:spAutoFit/>
          </a:bodyPr>
          <a:lstStyle/>
          <a:p>
            <a:r>
              <a:rPr lang="en-IT" dirty="0">
                <a:solidFill>
                  <a:schemeClr val="bg1"/>
                </a:solidFill>
              </a:rPr>
              <a:t>8.7 cm</a:t>
            </a:r>
          </a:p>
        </p:txBody>
      </p:sp>
      <p:sp>
        <p:nvSpPr>
          <p:cNvPr id="10" name="TextBox 9">
            <a:extLst>
              <a:ext uri="{FF2B5EF4-FFF2-40B4-BE49-F238E27FC236}">
                <a16:creationId xmlns:a16="http://schemas.microsoft.com/office/drawing/2014/main" id="{22A6AB3A-C98D-963B-E48D-F7B22A312703}"/>
              </a:ext>
            </a:extLst>
          </p:cNvPr>
          <p:cNvSpPr txBox="1"/>
          <p:nvPr/>
        </p:nvSpPr>
        <p:spPr>
          <a:xfrm>
            <a:off x="5706319" y="1153408"/>
            <a:ext cx="6242665" cy="5355312"/>
          </a:xfrm>
          <a:prstGeom prst="rect">
            <a:avLst/>
          </a:prstGeom>
          <a:noFill/>
        </p:spPr>
        <p:txBody>
          <a:bodyPr wrap="square" rtlCol="0">
            <a:spAutoFit/>
          </a:bodyPr>
          <a:lstStyle/>
          <a:p>
            <a:r>
              <a:rPr lang="en-IT" b="1" dirty="0"/>
              <a:t>Manometria esofagea</a:t>
            </a:r>
            <a:r>
              <a:rPr lang="en-IT" dirty="0"/>
              <a:t>: acalasia esofagea recidiva, acinesia globale dell’esofago</a:t>
            </a:r>
          </a:p>
          <a:p>
            <a:endParaRPr lang="en-IT" dirty="0"/>
          </a:p>
          <a:p>
            <a:r>
              <a:rPr lang="en-IT" b="1" dirty="0"/>
              <a:t>EGDS</a:t>
            </a:r>
            <a:r>
              <a:rPr lang="en-IT" dirty="0"/>
              <a:t>: substenosi cardiale con classico “click” al passaggio</a:t>
            </a:r>
          </a:p>
          <a:p>
            <a:endParaRPr lang="en-IT" dirty="0"/>
          </a:p>
          <a:p>
            <a:endParaRPr lang="en-IT" dirty="0"/>
          </a:p>
          <a:p>
            <a:endParaRPr lang="en-IT" dirty="0"/>
          </a:p>
          <a:p>
            <a:r>
              <a:rPr lang="en-IT" b="1" dirty="0"/>
              <a:t>Diagnosi</a:t>
            </a:r>
            <a:r>
              <a:rPr lang="en-IT" dirty="0"/>
              <a:t>: acalasia “end-stage”</a:t>
            </a:r>
          </a:p>
          <a:p>
            <a:endParaRPr lang="en-IT" dirty="0"/>
          </a:p>
          <a:p>
            <a:endParaRPr lang="en-IT" dirty="0"/>
          </a:p>
          <a:p>
            <a:endParaRPr lang="en-IT" dirty="0"/>
          </a:p>
          <a:p>
            <a:r>
              <a:rPr lang="en-IT" b="1" dirty="0"/>
              <a:t>Terapia</a:t>
            </a:r>
            <a:r>
              <a:rPr lang="en-IT" dirty="0"/>
              <a:t> discussa. Proposta esofagectomia, rifiutata.</a:t>
            </a:r>
          </a:p>
          <a:p>
            <a:r>
              <a:rPr lang="en-IT" dirty="0"/>
              <a:t>Proposta Re-EHM o Cardioplastica, accettata</a:t>
            </a:r>
          </a:p>
          <a:p>
            <a:endParaRPr lang="en-IT" dirty="0"/>
          </a:p>
          <a:p>
            <a:r>
              <a:rPr lang="en-IT" b="1" dirty="0"/>
              <a:t>Intervento</a:t>
            </a:r>
            <a:r>
              <a:rPr lang="en-IT" dirty="0"/>
              <a:t> eseguito: Re-EHM + Dor. Reperto di intensa fibrosi sul versante sinistro dell’esofago distale con aderenze pleuriche significative, lesione pleurica (drenaggio)</a:t>
            </a:r>
          </a:p>
          <a:p>
            <a:endParaRPr lang="en-IT" dirty="0"/>
          </a:p>
          <a:p>
            <a:r>
              <a:rPr lang="en-IT" b="1" dirty="0"/>
              <a:t>Postop</a:t>
            </a:r>
            <a:r>
              <a:rPr lang="en-IT" dirty="0"/>
              <a:t> regolare. Dimesso in 3 po</a:t>
            </a:r>
          </a:p>
        </p:txBody>
      </p:sp>
      <p:sp>
        <p:nvSpPr>
          <p:cNvPr id="7" name="Down Arrow 6">
            <a:extLst>
              <a:ext uri="{FF2B5EF4-FFF2-40B4-BE49-F238E27FC236}">
                <a16:creationId xmlns:a16="http://schemas.microsoft.com/office/drawing/2014/main" id="{09DC7D5D-EC3C-A3B9-FC62-BA25153CC162}"/>
              </a:ext>
            </a:extLst>
          </p:cNvPr>
          <p:cNvSpPr/>
          <p:nvPr/>
        </p:nvSpPr>
        <p:spPr>
          <a:xfrm>
            <a:off x="6863787" y="2546430"/>
            <a:ext cx="208345" cy="4977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1" name="Down Arrow 10">
            <a:extLst>
              <a:ext uri="{FF2B5EF4-FFF2-40B4-BE49-F238E27FC236}">
                <a16:creationId xmlns:a16="http://schemas.microsoft.com/office/drawing/2014/main" id="{C34ED13E-E81C-29C9-D98E-2A8B4C5CDC67}"/>
              </a:ext>
            </a:extLst>
          </p:cNvPr>
          <p:cNvSpPr/>
          <p:nvPr/>
        </p:nvSpPr>
        <p:spPr>
          <a:xfrm>
            <a:off x="6863787" y="3582208"/>
            <a:ext cx="208345" cy="4977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26896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45DF7-DC0B-E78D-8F2D-48F085C3CF0D}"/>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BFF1537-A556-8AFA-3C7E-C88DAC2848DE}"/>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DBDD150-8ABD-CE85-50B7-B63A43488216}"/>
              </a:ext>
            </a:extLst>
          </p:cNvPr>
          <p:cNvSpPr txBox="1"/>
          <p:nvPr/>
        </p:nvSpPr>
        <p:spPr>
          <a:xfrm>
            <a:off x="275573" y="475989"/>
            <a:ext cx="1452642" cy="523220"/>
          </a:xfrm>
          <a:prstGeom prst="rect">
            <a:avLst/>
          </a:prstGeom>
          <a:noFill/>
        </p:spPr>
        <p:txBody>
          <a:bodyPr wrap="none" rtlCol="0">
            <a:spAutoFit/>
          </a:bodyPr>
          <a:lstStyle/>
          <a:p>
            <a:r>
              <a:rPr lang="en-IT" sz="2800" dirty="0"/>
              <a:t>Caso 1c</a:t>
            </a:r>
          </a:p>
        </p:txBody>
      </p:sp>
      <p:cxnSp>
        <p:nvCxnSpPr>
          <p:cNvPr id="8" name="Straight Connector 7">
            <a:extLst>
              <a:ext uri="{FF2B5EF4-FFF2-40B4-BE49-F238E27FC236}">
                <a16:creationId xmlns:a16="http://schemas.microsoft.com/office/drawing/2014/main" id="{1364850F-E24E-9878-1B84-9DAB00FD39DF}"/>
              </a:ext>
            </a:extLst>
          </p:cNvPr>
          <p:cNvCxnSpPr>
            <a:cxnSpLocks/>
          </p:cNvCxnSpPr>
          <p:nvPr/>
        </p:nvCxnSpPr>
        <p:spPr>
          <a:xfrm>
            <a:off x="2430684" y="3414533"/>
            <a:ext cx="1088020" cy="207762"/>
          </a:xfrm>
          <a:prstGeom prst="line">
            <a:avLst/>
          </a:prstGeom>
          <a:ln w="31750">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A1F1270-90D9-0698-93DE-97B9A8762456}"/>
              </a:ext>
            </a:extLst>
          </p:cNvPr>
          <p:cNvSpPr txBox="1"/>
          <p:nvPr/>
        </p:nvSpPr>
        <p:spPr>
          <a:xfrm>
            <a:off x="2511707" y="3125167"/>
            <a:ext cx="862737" cy="369332"/>
          </a:xfrm>
          <a:prstGeom prst="rect">
            <a:avLst/>
          </a:prstGeom>
          <a:noFill/>
        </p:spPr>
        <p:txBody>
          <a:bodyPr wrap="none" rtlCol="0">
            <a:spAutoFit/>
          </a:bodyPr>
          <a:lstStyle/>
          <a:p>
            <a:r>
              <a:rPr lang="en-IT" dirty="0">
                <a:solidFill>
                  <a:schemeClr val="bg1"/>
                </a:solidFill>
              </a:rPr>
              <a:t>8.7 cm</a:t>
            </a:r>
          </a:p>
        </p:txBody>
      </p:sp>
      <p:sp>
        <p:nvSpPr>
          <p:cNvPr id="10" name="TextBox 9">
            <a:extLst>
              <a:ext uri="{FF2B5EF4-FFF2-40B4-BE49-F238E27FC236}">
                <a16:creationId xmlns:a16="http://schemas.microsoft.com/office/drawing/2014/main" id="{2FE71A0C-2382-5D91-932D-9416C5F1EFB7}"/>
              </a:ext>
            </a:extLst>
          </p:cNvPr>
          <p:cNvSpPr txBox="1"/>
          <p:nvPr/>
        </p:nvSpPr>
        <p:spPr>
          <a:xfrm>
            <a:off x="5706319" y="1153408"/>
            <a:ext cx="6242665" cy="1754326"/>
          </a:xfrm>
          <a:prstGeom prst="rect">
            <a:avLst/>
          </a:prstGeom>
          <a:noFill/>
        </p:spPr>
        <p:txBody>
          <a:bodyPr wrap="square" rtlCol="0">
            <a:spAutoFit/>
          </a:bodyPr>
          <a:lstStyle/>
          <a:p>
            <a:r>
              <a:rPr lang="en-IT" b="1" dirty="0"/>
              <a:t>Follow-Up a 3 mesi: </a:t>
            </a:r>
            <a:r>
              <a:rPr lang="en-IT" dirty="0"/>
              <a:t>permane disfagia, Eckardt 8</a:t>
            </a:r>
          </a:p>
          <a:p>
            <a:endParaRPr lang="en-IT" dirty="0"/>
          </a:p>
          <a:p>
            <a:r>
              <a:rPr lang="en-IT" dirty="0"/>
              <a:t>Lieve miglioramento dei sintomi con:</a:t>
            </a:r>
          </a:p>
          <a:p>
            <a:pPr marL="285750" indent="-285750">
              <a:buFontTx/>
              <a:buChar char="-"/>
            </a:pPr>
            <a:r>
              <a:rPr lang="en-IT" dirty="0"/>
              <a:t>Levosulpiride</a:t>
            </a:r>
          </a:p>
          <a:p>
            <a:pPr marL="285750" indent="-285750">
              <a:buFontTx/>
              <a:buChar char="-"/>
            </a:pPr>
            <a:r>
              <a:rPr lang="en-IT" dirty="0"/>
              <a:t>PPI</a:t>
            </a:r>
          </a:p>
          <a:p>
            <a:pPr marL="285750" indent="-285750">
              <a:buFontTx/>
              <a:buChar char="-"/>
            </a:pPr>
            <a:r>
              <a:rPr lang="en-IT" dirty="0"/>
              <a:t>Magaldrato </a:t>
            </a:r>
          </a:p>
        </p:txBody>
      </p:sp>
      <p:pic>
        <p:nvPicPr>
          <p:cNvPr id="5" name="Picture 4" descr="X-ray of a person's spine&#10;&#10;AI-generated content may be incorrect.">
            <a:extLst>
              <a:ext uri="{FF2B5EF4-FFF2-40B4-BE49-F238E27FC236}">
                <a16:creationId xmlns:a16="http://schemas.microsoft.com/office/drawing/2014/main" id="{0E5063AF-057B-EB0C-D39D-9B3E5009C17B}"/>
              </a:ext>
            </a:extLst>
          </p:cNvPr>
          <p:cNvPicPr>
            <a:picLocks noChangeAspect="1"/>
          </p:cNvPicPr>
          <p:nvPr/>
        </p:nvPicPr>
        <p:blipFill>
          <a:blip r:embed="rId2"/>
          <a:stretch>
            <a:fillRect/>
          </a:stretch>
        </p:blipFill>
        <p:spPr>
          <a:xfrm>
            <a:off x="210917" y="1153408"/>
            <a:ext cx="5367915" cy="5525178"/>
          </a:xfrm>
          <a:prstGeom prst="rect">
            <a:avLst/>
          </a:prstGeom>
        </p:spPr>
      </p:pic>
      <p:cxnSp>
        <p:nvCxnSpPr>
          <p:cNvPr id="7" name="Straight Connector 6">
            <a:extLst>
              <a:ext uri="{FF2B5EF4-FFF2-40B4-BE49-F238E27FC236}">
                <a16:creationId xmlns:a16="http://schemas.microsoft.com/office/drawing/2014/main" id="{4C86541F-48EC-4085-2AC3-FB03F16C4386}"/>
              </a:ext>
            </a:extLst>
          </p:cNvPr>
          <p:cNvCxnSpPr>
            <a:cxnSpLocks/>
          </p:cNvCxnSpPr>
          <p:nvPr/>
        </p:nvCxnSpPr>
        <p:spPr>
          <a:xfrm>
            <a:off x="2430684" y="3588445"/>
            <a:ext cx="862737" cy="207073"/>
          </a:xfrm>
          <a:prstGeom prst="line">
            <a:avLst/>
          </a:prstGeom>
          <a:ln w="31750">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56CE6D1-8076-2844-4847-853ABBE7F859}"/>
              </a:ext>
            </a:extLst>
          </p:cNvPr>
          <p:cNvSpPr txBox="1"/>
          <p:nvPr/>
        </p:nvSpPr>
        <p:spPr>
          <a:xfrm>
            <a:off x="2664107" y="3277567"/>
            <a:ext cx="862737" cy="369332"/>
          </a:xfrm>
          <a:prstGeom prst="rect">
            <a:avLst/>
          </a:prstGeom>
          <a:noFill/>
        </p:spPr>
        <p:txBody>
          <a:bodyPr wrap="none" rtlCol="0">
            <a:spAutoFit/>
          </a:bodyPr>
          <a:lstStyle/>
          <a:p>
            <a:r>
              <a:rPr lang="en-IT" dirty="0">
                <a:solidFill>
                  <a:schemeClr val="bg1"/>
                </a:solidFill>
              </a:rPr>
              <a:t>6.8 cm</a:t>
            </a:r>
          </a:p>
        </p:txBody>
      </p:sp>
    </p:spTree>
    <p:extLst>
      <p:ext uri="{BB962C8B-B14F-4D97-AF65-F5344CB8AC3E}">
        <p14:creationId xmlns:p14="http://schemas.microsoft.com/office/powerpoint/2010/main" val="63522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EC0F-5530-EA9D-832B-0A2978E3828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725CD09-3C1F-9CDF-8894-2FA771F87723}"/>
              </a:ext>
            </a:extLst>
          </p:cNvPr>
          <p:cNvPicPr>
            <a:picLocks noChangeAspect="1"/>
          </p:cNvPicPr>
          <p:nvPr/>
        </p:nvPicPr>
        <p:blipFill>
          <a:blip r:embed="rId2"/>
          <a:stretch>
            <a:fillRect/>
          </a:stretch>
        </p:blipFill>
        <p:spPr>
          <a:xfrm>
            <a:off x="7905508" y="4206077"/>
            <a:ext cx="4230837" cy="2620234"/>
          </a:xfrm>
          <a:prstGeom prst="rect">
            <a:avLst/>
          </a:prstGeom>
        </p:spPr>
      </p:pic>
      <p:cxnSp>
        <p:nvCxnSpPr>
          <p:cNvPr id="3" name="Straight Connector 2">
            <a:extLst>
              <a:ext uri="{FF2B5EF4-FFF2-40B4-BE49-F238E27FC236}">
                <a16:creationId xmlns:a16="http://schemas.microsoft.com/office/drawing/2014/main" id="{95E3C059-075B-F8FE-C10E-DF37B080BBFF}"/>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1891CAC-B1D7-812D-2A89-AC3528199B27}"/>
              </a:ext>
            </a:extLst>
          </p:cNvPr>
          <p:cNvSpPr txBox="1"/>
          <p:nvPr/>
        </p:nvSpPr>
        <p:spPr>
          <a:xfrm>
            <a:off x="275573" y="475989"/>
            <a:ext cx="10851176" cy="523220"/>
          </a:xfrm>
          <a:prstGeom prst="rect">
            <a:avLst/>
          </a:prstGeom>
          <a:noFill/>
        </p:spPr>
        <p:txBody>
          <a:bodyPr wrap="none" rtlCol="0">
            <a:spAutoFit/>
          </a:bodyPr>
          <a:lstStyle/>
          <a:p>
            <a:r>
              <a:rPr lang="en-IT" sz="2800" dirty="0"/>
              <a:t>Cosa fare in caso di fallimento della terapia ? Dilatazione pneumatica</a:t>
            </a:r>
          </a:p>
        </p:txBody>
      </p:sp>
      <p:pic>
        <p:nvPicPr>
          <p:cNvPr id="6" name="Picture 5">
            <a:extLst>
              <a:ext uri="{FF2B5EF4-FFF2-40B4-BE49-F238E27FC236}">
                <a16:creationId xmlns:a16="http://schemas.microsoft.com/office/drawing/2014/main" id="{6C42A900-F046-1C44-F6A1-FCF69A512830}"/>
              </a:ext>
            </a:extLst>
          </p:cNvPr>
          <p:cNvPicPr>
            <a:picLocks noChangeAspect="1"/>
          </p:cNvPicPr>
          <p:nvPr/>
        </p:nvPicPr>
        <p:blipFill>
          <a:blip r:embed="rId3"/>
          <a:stretch>
            <a:fillRect/>
          </a:stretch>
        </p:blipFill>
        <p:spPr>
          <a:xfrm>
            <a:off x="55654" y="1411066"/>
            <a:ext cx="4908412" cy="989195"/>
          </a:xfrm>
          <a:prstGeom prst="rect">
            <a:avLst/>
          </a:prstGeom>
        </p:spPr>
      </p:pic>
      <p:pic>
        <p:nvPicPr>
          <p:cNvPr id="7" name="Picture 6">
            <a:extLst>
              <a:ext uri="{FF2B5EF4-FFF2-40B4-BE49-F238E27FC236}">
                <a16:creationId xmlns:a16="http://schemas.microsoft.com/office/drawing/2014/main" id="{7AD6789C-121F-1AF8-FEFD-4F6B1D37ABFB}"/>
              </a:ext>
            </a:extLst>
          </p:cNvPr>
          <p:cNvPicPr>
            <a:picLocks noChangeAspect="1"/>
          </p:cNvPicPr>
          <p:nvPr/>
        </p:nvPicPr>
        <p:blipFill>
          <a:blip r:embed="rId4"/>
          <a:stretch>
            <a:fillRect/>
          </a:stretch>
        </p:blipFill>
        <p:spPr>
          <a:xfrm>
            <a:off x="5009616" y="1385560"/>
            <a:ext cx="7169810" cy="1207162"/>
          </a:xfrm>
          <a:prstGeom prst="rect">
            <a:avLst/>
          </a:prstGeom>
        </p:spPr>
      </p:pic>
      <p:pic>
        <p:nvPicPr>
          <p:cNvPr id="9" name="Picture 8">
            <a:extLst>
              <a:ext uri="{FF2B5EF4-FFF2-40B4-BE49-F238E27FC236}">
                <a16:creationId xmlns:a16="http://schemas.microsoft.com/office/drawing/2014/main" id="{94485207-E917-E217-C256-3046F27AC2DA}"/>
              </a:ext>
            </a:extLst>
          </p:cNvPr>
          <p:cNvPicPr>
            <a:picLocks noChangeAspect="1"/>
          </p:cNvPicPr>
          <p:nvPr/>
        </p:nvPicPr>
        <p:blipFill>
          <a:blip r:embed="rId5"/>
          <a:stretch>
            <a:fillRect/>
          </a:stretch>
        </p:blipFill>
        <p:spPr>
          <a:xfrm>
            <a:off x="222422" y="2470090"/>
            <a:ext cx="4929414" cy="330200"/>
          </a:xfrm>
          <a:prstGeom prst="rect">
            <a:avLst/>
          </a:prstGeom>
        </p:spPr>
      </p:pic>
      <p:pic>
        <p:nvPicPr>
          <p:cNvPr id="10" name="Picture 9">
            <a:extLst>
              <a:ext uri="{FF2B5EF4-FFF2-40B4-BE49-F238E27FC236}">
                <a16:creationId xmlns:a16="http://schemas.microsoft.com/office/drawing/2014/main" id="{E5653683-D0C6-F021-9600-BD4CF42023C9}"/>
              </a:ext>
            </a:extLst>
          </p:cNvPr>
          <p:cNvPicPr>
            <a:picLocks noChangeAspect="1"/>
          </p:cNvPicPr>
          <p:nvPr/>
        </p:nvPicPr>
        <p:blipFill>
          <a:blip r:embed="rId6"/>
          <a:stretch>
            <a:fillRect/>
          </a:stretch>
        </p:blipFill>
        <p:spPr>
          <a:xfrm>
            <a:off x="55654" y="2971861"/>
            <a:ext cx="4394200" cy="2171700"/>
          </a:xfrm>
          <a:prstGeom prst="rect">
            <a:avLst/>
          </a:prstGeom>
        </p:spPr>
      </p:pic>
      <p:pic>
        <p:nvPicPr>
          <p:cNvPr id="11" name="Picture 10">
            <a:extLst>
              <a:ext uri="{FF2B5EF4-FFF2-40B4-BE49-F238E27FC236}">
                <a16:creationId xmlns:a16="http://schemas.microsoft.com/office/drawing/2014/main" id="{931BF4FF-C535-BE8C-EAF6-FE38CFF8D534}"/>
              </a:ext>
            </a:extLst>
          </p:cNvPr>
          <p:cNvPicPr>
            <a:picLocks noChangeAspect="1"/>
          </p:cNvPicPr>
          <p:nvPr/>
        </p:nvPicPr>
        <p:blipFill>
          <a:blip r:embed="rId7"/>
          <a:stretch>
            <a:fillRect/>
          </a:stretch>
        </p:blipFill>
        <p:spPr>
          <a:xfrm>
            <a:off x="4948632" y="2692152"/>
            <a:ext cx="3830327" cy="2451409"/>
          </a:xfrm>
          <a:prstGeom prst="rect">
            <a:avLst/>
          </a:prstGeom>
        </p:spPr>
      </p:pic>
      <p:sp>
        <p:nvSpPr>
          <p:cNvPr id="13" name="TextBox 12">
            <a:extLst>
              <a:ext uri="{FF2B5EF4-FFF2-40B4-BE49-F238E27FC236}">
                <a16:creationId xmlns:a16="http://schemas.microsoft.com/office/drawing/2014/main" id="{5667BE48-DC3E-F637-351F-AF915DF76A05}"/>
              </a:ext>
            </a:extLst>
          </p:cNvPr>
          <p:cNvSpPr txBox="1"/>
          <p:nvPr/>
        </p:nvSpPr>
        <p:spPr>
          <a:xfrm>
            <a:off x="833377" y="5822066"/>
            <a:ext cx="5075685" cy="646331"/>
          </a:xfrm>
          <a:prstGeom prst="rect">
            <a:avLst/>
          </a:prstGeom>
          <a:noFill/>
        </p:spPr>
        <p:txBody>
          <a:bodyPr wrap="none" rtlCol="0">
            <a:spAutoFit/>
          </a:bodyPr>
          <a:lstStyle/>
          <a:p>
            <a:r>
              <a:rPr lang="en-IT" dirty="0"/>
              <a:t>La DP è efficace e sicura nel fallimento della EHM</a:t>
            </a:r>
          </a:p>
          <a:p>
            <a:r>
              <a:rPr lang="en-IT" dirty="0"/>
              <a:t>% efficacia 60-90% nel breve termine</a:t>
            </a:r>
          </a:p>
        </p:txBody>
      </p:sp>
    </p:spTree>
    <p:extLst>
      <p:ext uri="{BB962C8B-B14F-4D97-AF65-F5344CB8AC3E}">
        <p14:creationId xmlns:p14="http://schemas.microsoft.com/office/powerpoint/2010/main" val="175515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1434-E837-FD81-3E73-447328892A71}"/>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A6A5F-1C25-73D1-7F25-508A740DCCC9}"/>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5889E47-EB54-A1E7-FB36-EC0139DA83BD}"/>
              </a:ext>
            </a:extLst>
          </p:cNvPr>
          <p:cNvSpPr txBox="1"/>
          <p:nvPr/>
        </p:nvSpPr>
        <p:spPr>
          <a:xfrm>
            <a:off x="275573" y="475989"/>
            <a:ext cx="8791509" cy="523220"/>
          </a:xfrm>
          <a:prstGeom prst="rect">
            <a:avLst/>
          </a:prstGeom>
          <a:noFill/>
        </p:spPr>
        <p:txBody>
          <a:bodyPr wrap="none" rtlCol="0">
            <a:spAutoFit/>
          </a:bodyPr>
          <a:lstStyle/>
          <a:p>
            <a:r>
              <a:rPr lang="en-IT" sz="2800" dirty="0"/>
              <a:t>Cosa fare in caso di fallimento della terapia ? Redo EHM</a:t>
            </a:r>
          </a:p>
        </p:txBody>
      </p:sp>
      <p:pic>
        <p:nvPicPr>
          <p:cNvPr id="6" name="Picture 5">
            <a:extLst>
              <a:ext uri="{FF2B5EF4-FFF2-40B4-BE49-F238E27FC236}">
                <a16:creationId xmlns:a16="http://schemas.microsoft.com/office/drawing/2014/main" id="{30335EF3-247F-B01A-75D3-E54F97AA781E}"/>
              </a:ext>
            </a:extLst>
          </p:cNvPr>
          <p:cNvPicPr>
            <a:picLocks noChangeAspect="1"/>
          </p:cNvPicPr>
          <p:nvPr/>
        </p:nvPicPr>
        <p:blipFill>
          <a:blip r:embed="rId2"/>
          <a:stretch>
            <a:fillRect/>
          </a:stretch>
        </p:blipFill>
        <p:spPr>
          <a:xfrm>
            <a:off x="55654" y="1411066"/>
            <a:ext cx="4908412" cy="989195"/>
          </a:xfrm>
          <a:prstGeom prst="rect">
            <a:avLst/>
          </a:prstGeom>
        </p:spPr>
      </p:pic>
      <p:pic>
        <p:nvPicPr>
          <p:cNvPr id="9" name="Picture 8">
            <a:extLst>
              <a:ext uri="{FF2B5EF4-FFF2-40B4-BE49-F238E27FC236}">
                <a16:creationId xmlns:a16="http://schemas.microsoft.com/office/drawing/2014/main" id="{99BC68C6-32B6-7F45-D350-08D7C05BAD60}"/>
              </a:ext>
            </a:extLst>
          </p:cNvPr>
          <p:cNvPicPr>
            <a:picLocks noChangeAspect="1"/>
          </p:cNvPicPr>
          <p:nvPr/>
        </p:nvPicPr>
        <p:blipFill>
          <a:blip r:embed="rId3"/>
          <a:stretch>
            <a:fillRect/>
          </a:stretch>
        </p:blipFill>
        <p:spPr>
          <a:xfrm>
            <a:off x="222422" y="2470090"/>
            <a:ext cx="4929414" cy="330200"/>
          </a:xfrm>
          <a:prstGeom prst="rect">
            <a:avLst/>
          </a:prstGeom>
        </p:spPr>
      </p:pic>
      <p:pic>
        <p:nvPicPr>
          <p:cNvPr id="2" name="Picture 1">
            <a:extLst>
              <a:ext uri="{FF2B5EF4-FFF2-40B4-BE49-F238E27FC236}">
                <a16:creationId xmlns:a16="http://schemas.microsoft.com/office/drawing/2014/main" id="{9BAEC8CD-B5EA-3264-D7EA-E97A0669663E}"/>
              </a:ext>
            </a:extLst>
          </p:cNvPr>
          <p:cNvPicPr>
            <a:picLocks noChangeAspect="1"/>
          </p:cNvPicPr>
          <p:nvPr/>
        </p:nvPicPr>
        <p:blipFill>
          <a:blip r:embed="rId4"/>
          <a:stretch>
            <a:fillRect/>
          </a:stretch>
        </p:blipFill>
        <p:spPr>
          <a:xfrm>
            <a:off x="5064084" y="1346160"/>
            <a:ext cx="7052080" cy="2971181"/>
          </a:xfrm>
          <a:prstGeom prst="rect">
            <a:avLst/>
          </a:prstGeom>
        </p:spPr>
      </p:pic>
      <p:pic>
        <p:nvPicPr>
          <p:cNvPr id="5" name="Picture 4">
            <a:extLst>
              <a:ext uri="{FF2B5EF4-FFF2-40B4-BE49-F238E27FC236}">
                <a16:creationId xmlns:a16="http://schemas.microsoft.com/office/drawing/2014/main" id="{D79E15E4-5914-DAA7-FF64-55C2A68E90B8}"/>
              </a:ext>
            </a:extLst>
          </p:cNvPr>
          <p:cNvPicPr>
            <a:picLocks noChangeAspect="1"/>
          </p:cNvPicPr>
          <p:nvPr/>
        </p:nvPicPr>
        <p:blipFill>
          <a:blip r:embed="rId5"/>
          <a:stretch>
            <a:fillRect/>
          </a:stretch>
        </p:blipFill>
        <p:spPr>
          <a:xfrm>
            <a:off x="4671327" y="4391619"/>
            <a:ext cx="7090105" cy="1440770"/>
          </a:xfrm>
          <a:prstGeom prst="rect">
            <a:avLst/>
          </a:prstGeom>
        </p:spPr>
      </p:pic>
      <p:pic>
        <p:nvPicPr>
          <p:cNvPr id="8" name="Picture 7">
            <a:extLst>
              <a:ext uri="{FF2B5EF4-FFF2-40B4-BE49-F238E27FC236}">
                <a16:creationId xmlns:a16="http://schemas.microsoft.com/office/drawing/2014/main" id="{DCCF9D0F-A4D7-5149-4DE9-B87DB0E9EBEF}"/>
              </a:ext>
            </a:extLst>
          </p:cNvPr>
          <p:cNvPicPr>
            <a:picLocks noChangeAspect="1"/>
          </p:cNvPicPr>
          <p:nvPr/>
        </p:nvPicPr>
        <p:blipFill>
          <a:blip r:embed="rId6"/>
          <a:stretch>
            <a:fillRect/>
          </a:stretch>
        </p:blipFill>
        <p:spPr>
          <a:xfrm>
            <a:off x="138066" y="2924089"/>
            <a:ext cx="4186380" cy="2522845"/>
          </a:xfrm>
          <a:prstGeom prst="rect">
            <a:avLst/>
          </a:prstGeom>
        </p:spPr>
      </p:pic>
      <p:sp>
        <p:nvSpPr>
          <p:cNvPr id="14" name="TextBox 13">
            <a:extLst>
              <a:ext uri="{FF2B5EF4-FFF2-40B4-BE49-F238E27FC236}">
                <a16:creationId xmlns:a16="http://schemas.microsoft.com/office/drawing/2014/main" id="{3ECF64C0-E80F-E9A3-33AC-F805D7E59056}"/>
              </a:ext>
            </a:extLst>
          </p:cNvPr>
          <p:cNvSpPr txBox="1"/>
          <p:nvPr/>
        </p:nvSpPr>
        <p:spPr>
          <a:xfrm>
            <a:off x="4671327" y="5761819"/>
            <a:ext cx="6723315" cy="307777"/>
          </a:xfrm>
          <a:prstGeom prst="rect">
            <a:avLst/>
          </a:prstGeom>
          <a:noFill/>
        </p:spPr>
        <p:txBody>
          <a:bodyPr wrap="none" rtlCol="0">
            <a:spAutoFit/>
          </a:bodyPr>
          <a:lstStyle/>
          <a:p>
            <a:r>
              <a:rPr lang="en-IT" sz="1400" dirty="0"/>
              <a:t>Rossetti                                         5                                     -                                     -                                  70</a:t>
            </a:r>
          </a:p>
        </p:txBody>
      </p:sp>
    </p:spTree>
    <p:extLst>
      <p:ext uri="{BB962C8B-B14F-4D97-AF65-F5344CB8AC3E}">
        <p14:creationId xmlns:p14="http://schemas.microsoft.com/office/powerpoint/2010/main" val="289161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53C29-1778-7FEB-FBCD-EC763496131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E11D7A8-A891-CC68-3BDB-81110EE92FB4}"/>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2A46F95-A6FE-45F0-7DAC-84FDE98466BF}"/>
              </a:ext>
            </a:extLst>
          </p:cNvPr>
          <p:cNvSpPr txBox="1"/>
          <p:nvPr/>
        </p:nvSpPr>
        <p:spPr>
          <a:xfrm>
            <a:off x="275573" y="475989"/>
            <a:ext cx="8791509" cy="523220"/>
          </a:xfrm>
          <a:prstGeom prst="rect">
            <a:avLst/>
          </a:prstGeom>
          <a:noFill/>
        </p:spPr>
        <p:txBody>
          <a:bodyPr wrap="none" rtlCol="0">
            <a:spAutoFit/>
          </a:bodyPr>
          <a:lstStyle/>
          <a:p>
            <a:r>
              <a:rPr lang="en-IT" sz="2800" dirty="0"/>
              <a:t>Cosa fare in caso di fallimento della terapia ? Redo EHM</a:t>
            </a:r>
          </a:p>
        </p:txBody>
      </p:sp>
      <p:pic>
        <p:nvPicPr>
          <p:cNvPr id="7" name="Picture 6">
            <a:extLst>
              <a:ext uri="{FF2B5EF4-FFF2-40B4-BE49-F238E27FC236}">
                <a16:creationId xmlns:a16="http://schemas.microsoft.com/office/drawing/2014/main" id="{4DF62404-7E01-5A3F-7737-152254E8C79E}"/>
              </a:ext>
            </a:extLst>
          </p:cNvPr>
          <p:cNvPicPr>
            <a:picLocks noChangeAspect="1"/>
          </p:cNvPicPr>
          <p:nvPr/>
        </p:nvPicPr>
        <p:blipFill>
          <a:blip r:embed="rId2"/>
          <a:stretch>
            <a:fillRect/>
          </a:stretch>
        </p:blipFill>
        <p:spPr>
          <a:xfrm>
            <a:off x="6132455" y="1093886"/>
            <a:ext cx="5869253" cy="5661287"/>
          </a:xfrm>
          <a:prstGeom prst="rect">
            <a:avLst/>
          </a:prstGeom>
        </p:spPr>
      </p:pic>
      <p:pic>
        <p:nvPicPr>
          <p:cNvPr id="10" name="Picture 9">
            <a:extLst>
              <a:ext uri="{FF2B5EF4-FFF2-40B4-BE49-F238E27FC236}">
                <a16:creationId xmlns:a16="http://schemas.microsoft.com/office/drawing/2014/main" id="{6F4EE337-6061-ABDB-9069-1F1C9E573FD6}"/>
              </a:ext>
            </a:extLst>
          </p:cNvPr>
          <p:cNvPicPr>
            <a:picLocks noChangeAspect="1"/>
          </p:cNvPicPr>
          <p:nvPr/>
        </p:nvPicPr>
        <p:blipFill>
          <a:blip r:embed="rId3"/>
          <a:stretch>
            <a:fillRect/>
          </a:stretch>
        </p:blipFill>
        <p:spPr>
          <a:xfrm>
            <a:off x="275573" y="1290738"/>
            <a:ext cx="4267200" cy="1498600"/>
          </a:xfrm>
          <a:prstGeom prst="rect">
            <a:avLst/>
          </a:prstGeom>
        </p:spPr>
      </p:pic>
      <p:pic>
        <p:nvPicPr>
          <p:cNvPr id="11" name="Picture 10">
            <a:extLst>
              <a:ext uri="{FF2B5EF4-FFF2-40B4-BE49-F238E27FC236}">
                <a16:creationId xmlns:a16="http://schemas.microsoft.com/office/drawing/2014/main" id="{5E0EEBC8-5421-EFC9-F947-3F67B3542330}"/>
              </a:ext>
            </a:extLst>
          </p:cNvPr>
          <p:cNvPicPr>
            <a:picLocks noChangeAspect="1"/>
          </p:cNvPicPr>
          <p:nvPr/>
        </p:nvPicPr>
        <p:blipFill>
          <a:blip r:embed="rId4"/>
          <a:stretch>
            <a:fillRect/>
          </a:stretch>
        </p:blipFill>
        <p:spPr>
          <a:xfrm>
            <a:off x="190292" y="2898430"/>
            <a:ext cx="2186812" cy="1649930"/>
          </a:xfrm>
          <a:prstGeom prst="rect">
            <a:avLst/>
          </a:prstGeom>
        </p:spPr>
      </p:pic>
      <p:pic>
        <p:nvPicPr>
          <p:cNvPr id="12" name="Picture 11">
            <a:extLst>
              <a:ext uri="{FF2B5EF4-FFF2-40B4-BE49-F238E27FC236}">
                <a16:creationId xmlns:a16="http://schemas.microsoft.com/office/drawing/2014/main" id="{AF4C97F8-A835-D622-B8A0-E971C981A8D7}"/>
              </a:ext>
            </a:extLst>
          </p:cNvPr>
          <p:cNvPicPr>
            <a:picLocks noChangeAspect="1"/>
          </p:cNvPicPr>
          <p:nvPr/>
        </p:nvPicPr>
        <p:blipFill>
          <a:blip r:embed="rId5"/>
          <a:stretch>
            <a:fillRect/>
          </a:stretch>
        </p:blipFill>
        <p:spPr>
          <a:xfrm>
            <a:off x="2210765" y="4456260"/>
            <a:ext cx="3885235" cy="2298914"/>
          </a:xfrm>
          <a:prstGeom prst="rect">
            <a:avLst/>
          </a:prstGeom>
        </p:spPr>
      </p:pic>
      <p:sp>
        <p:nvSpPr>
          <p:cNvPr id="13" name="Rectangle 12">
            <a:extLst>
              <a:ext uri="{FF2B5EF4-FFF2-40B4-BE49-F238E27FC236}">
                <a16:creationId xmlns:a16="http://schemas.microsoft.com/office/drawing/2014/main" id="{D1702692-A16E-F71A-A0F5-FD1234D3D96F}"/>
              </a:ext>
            </a:extLst>
          </p:cNvPr>
          <p:cNvSpPr/>
          <p:nvPr/>
        </p:nvSpPr>
        <p:spPr>
          <a:xfrm>
            <a:off x="6132454" y="6030410"/>
            <a:ext cx="5869253" cy="567155"/>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Rectangle 14">
            <a:extLst>
              <a:ext uri="{FF2B5EF4-FFF2-40B4-BE49-F238E27FC236}">
                <a16:creationId xmlns:a16="http://schemas.microsoft.com/office/drawing/2014/main" id="{8D782184-3A84-83C9-498A-910A48725FF2}"/>
              </a:ext>
            </a:extLst>
          </p:cNvPr>
          <p:cNvSpPr/>
          <p:nvPr/>
        </p:nvSpPr>
        <p:spPr>
          <a:xfrm>
            <a:off x="6132454" y="4641448"/>
            <a:ext cx="5843784" cy="231447"/>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Rectangle 15">
            <a:extLst>
              <a:ext uri="{FF2B5EF4-FFF2-40B4-BE49-F238E27FC236}">
                <a16:creationId xmlns:a16="http://schemas.microsoft.com/office/drawing/2014/main" id="{8B2D0398-DBBB-D4C5-02F4-E6C9E4C7818A}"/>
              </a:ext>
            </a:extLst>
          </p:cNvPr>
          <p:cNvSpPr/>
          <p:nvPr/>
        </p:nvSpPr>
        <p:spPr>
          <a:xfrm>
            <a:off x="2210765" y="5757078"/>
            <a:ext cx="3885235" cy="45820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7" name="TextBox 16">
            <a:extLst>
              <a:ext uri="{FF2B5EF4-FFF2-40B4-BE49-F238E27FC236}">
                <a16:creationId xmlns:a16="http://schemas.microsoft.com/office/drawing/2014/main" id="{0C02DFE1-97B5-7486-7EE9-3C4381D4C710}"/>
              </a:ext>
            </a:extLst>
          </p:cNvPr>
          <p:cNvSpPr txBox="1"/>
          <p:nvPr/>
        </p:nvSpPr>
        <p:spPr>
          <a:xfrm>
            <a:off x="120641" y="6313987"/>
            <a:ext cx="2090124" cy="369332"/>
          </a:xfrm>
          <a:prstGeom prst="rect">
            <a:avLst/>
          </a:prstGeom>
          <a:noFill/>
        </p:spPr>
        <p:txBody>
          <a:bodyPr wrap="none" rtlCol="0">
            <a:spAutoFit/>
          </a:bodyPr>
          <a:lstStyle/>
          <a:p>
            <a:r>
              <a:rPr lang="en-GB" dirty="0"/>
              <a:t>A</a:t>
            </a:r>
            <a:r>
              <a:rPr lang="en-IT" dirty="0"/>
              <a:t>nalisi multivariata</a:t>
            </a:r>
          </a:p>
        </p:txBody>
      </p:sp>
    </p:spTree>
    <p:extLst>
      <p:ext uri="{BB962C8B-B14F-4D97-AF65-F5344CB8AC3E}">
        <p14:creationId xmlns:p14="http://schemas.microsoft.com/office/powerpoint/2010/main" val="127712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6A558-F9A3-31A9-EF27-C021387AFC28}"/>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0EA17ED-055B-A8C7-A04E-D17D879B2421}"/>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075518C-1641-8092-81C9-6FFA4F5EF73B}"/>
              </a:ext>
            </a:extLst>
          </p:cNvPr>
          <p:cNvSpPr txBox="1"/>
          <p:nvPr/>
        </p:nvSpPr>
        <p:spPr>
          <a:xfrm>
            <a:off x="275573" y="475989"/>
            <a:ext cx="9007915" cy="523220"/>
          </a:xfrm>
          <a:prstGeom prst="rect">
            <a:avLst/>
          </a:prstGeom>
          <a:noFill/>
        </p:spPr>
        <p:txBody>
          <a:bodyPr wrap="none" rtlCol="0">
            <a:spAutoFit/>
          </a:bodyPr>
          <a:lstStyle/>
          <a:p>
            <a:r>
              <a:rPr lang="en-IT" sz="2800" dirty="0"/>
              <a:t>Cosa fare in caso di fallimento della terapia ? Redo POEM</a:t>
            </a:r>
          </a:p>
        </p:txBody>
      </p:sp>
      <p:pic>
        <p:nvPicPr>
          <p:cNvPr id="6" name="Picture 5">
            <a:extLst>
              <a:ext uri="{FF2B5EF4-FFF2-40B4-BE49-F238E27FC236}">
                <a16:creationId xmlns:a16="http://schemas.microsoft.com/office/drawing/2014/main" id="{8095C2A0-DC99-C84B-1B4A-488E36AB012D}"/>
              </a:ext>
            </a:extLst>
          </p:cNvPr>
          <p:cNvPicPr>
            <a:picLocks noChangeAspect="1"/>
          </p:cNvPicPr>
          <p:nvPr/>
        </p:nvPicPr>
        <p:blipFill>
          <a:blip r:embed="rId2"/>
          <a:stretch>
            <a:fillRect/>
          </a:stretch>
        </p:blipFill>
        <p:spPr>
          <a:xfrm>
            <a:off x="55654" y="1411066"/>
            <a:ext cx="4908412" cy="989195"/>
          </a:xfrm>
          <a:prstGeom prst="rect">
            <a:avLst/>
          </a:prstGeom>
        </p:spPr>
      </p:pic>
      <p:pic>
        <p:nvPicPr>
          <p:cNvPr id="9" name="Picture 8">
            <a:extLst>
              <a:ext uri="{FF2B5EF4-FFF2-40B4-BE49-F238E27FC236}">
                <a16:creationId xmlns:a16="http://schemas.microsoft.com/office/drawing/2014/main" id="{BD5DADD4-29F5-0E21-AB01-45EDC7196D54}"/>
              </a:ext>
            </a:extLst>
          </p:cNvPr>
          <p:cNvPicPr>
            <a:picLocks noChangeAspect="1"/>
          </p:cNvPicPr>
          <p:nvPr/>
        </p:nvPicPr>
        <p:blipFill>
          <a:blip r:embed="rId3"/>
          <a:stretch>
            <a:fillRect/>
          </a:stretch>
        </p:blipFill>
        <p:spPr>
          <a:xfrm>
            <a:off x="222422" y="2470090"/>
            <a:ext cx="4929414" cy="330200"/>
          </a:xfrm>
          <a:prstGeom prst="rect">
            <a:avLst/>
          </a:prstGeom>
        </p:spPr>
      </p:pic>
      <p:pic>
        <p:nvPicPr>
          <p:cNvPr id="7" name="Picture 6">
            <a:extLst>
              <a:ext uri="{FF2B5EF4-FFF2-40B4-BE49-F238E27FC236}">
                <a16:creationId xmlns:a16="http://schemas.microsoft.com/office/drawing/2014/main" id="{602E948B-6F9A-42CC-DBAC-77BBCA4E842B}"/>
              </a:ext>
            </a:extLst>
          </p:cNvPr>
          <p:cNvPicPr>
            <a:picLocks noChangeAspect="1"/>
          </p:cNvPicPr>
          <p:nvPr/>
        </p:nvPicPr>
        <p:blipFill>
          <a:blip r:embed="rId4"/>
          <a:stretch>
            <a:fillRect/>
          </a:stretch>
        </p:blipFill>
        <p:spPr>
          <a:xfrm>
            <a:off x="5151836" y="1396960"/>
            <a:ext cx="6998792" cy="1403311"/>
          </a:xfrm>
          <a:prstGeom prst="rect">
            <a:avLst/>
          </a:prstGeom>
        </p:spPr>
      </p:pic>
      <p:pic>
        <p:nvPicPr>
          <p:cNvPr id="11" name="Picture 10">
            <a:extLst>
              <a:ext uri="{FF2B5EF4-FFF2-40B4-BE49-F238E27FC236}">
                <a16:creationId xmlns:a16="http://schemas.microsoft.com/office/drawing/2014/main" id="{AFFEB568-129F-7422-AF6B-B988FC46E667}"/>
              </a:ext>
            </a:extLst>
          </p:cNvPr>
          <p:cNvPicPr>
            <a:picLocks noChangeAspect="1"/>
          </p:cNvPicPr>
          <p:nvPr/>
        </p:nvPicPr>
        <p:blipFill>
          <a:blip r:embed="rId5"/>
          <a:stretch>
            <a:fillRect/>
          </a:stretch>
        </p:blipFill>
        <p:spPr>
          <a:xfrm>
            <a:off x="6318113" y="2905246"/>
            <a:ext cx="3963983" cy="3952754"/>
          </a:xfrm>
          <a:prstGeom prst="rect">
            <a:avLst/>
          </a:prstGeom>
        </p:spPr>
      </p:pic>
      <p:pic>
        <p:nvPicPr>
          <p:cNvPr id="13" name="Picture 12" descr="A screenshot of a computer&#10;&#10;AI-generated content may be incorrect.">
            <a:extLst>
              <a:ext uri="{FF2B5EF4-FFF2-40B4-BE49-F238E27FC236}">
                <a16:creationId xmlns:a16="http://schemas.microsoft.com/office/drawing/2014/main" id="{AA419FA0-55F6-20D5-1CEC-E58E9F13AE06}"/>
              </a:ext>
            </a:extLst>
          </p:cNvPr>
          <p:cNvPicPr>
            <a:picLocks noChangeAspect="1"/>
          </p:cNvPicPr>
          <p:nvPr/>
        </p:nvPicPr>
        <p:blipFill>
          <a:blip r:embed="rId6"/>
          <a:stretch>
            <a:fillRect/>
          </a:stretch>
        </p:blipFill>
        <p:spPr>
          <a:xfrm>
            <a:off x="86520" y="3185724"/>
            <a:ext cx="6028604" cy="2497445"/>
          </a:xfrm>
          <a:prstGeom prst="rect">
            <a:avLst/>
          </a:prstGeom>
        </p:spPr>
      </p:pic>
    </p:spTree>
    <p:extLst>
      <p:ext uri="{BB962C8B-B14F-4D97-AF65-F5344CB8AC3E}">
        <p14:creationId xmlns:p14="http://schemas.microsoft.com/office/powerpoint/2010/main" val="3272404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7C13-04D4-A5F0-7FA8-7012347E47C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6B5120-FA2C-8801-BAB6-0CD526B5E398}"/>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ADC4BA4-3B4D-683C-6BFA-B6311C560ADF}"/>
              </a:ext>
            </a:extLst>
          </p:cNvPr>
          <p:cNvSpPr txBox="1"/>
          <p:nvPr/>
        </p:nvSpPr>
        <p:spPr>
          <a:xfrm>
            <a:off x="275573" y="475989"/>
            <a:ext cx="9482404" cy="523220"/>
          </a:xfrm>
          <a:prstGeom prst="rect">
            <a:avLst/>
          </a:prstGeom>
          <a:noFill/>
        </p:spPr>
        <p:txBody>
          <a:bodyPr wrap="none" rtlCol="0">
            <a:spAutoFit/>
          </a:bodyPr>
          <a:lstStyle/>
          <a:p>
            <a:r>
              <a:rPr lang="en-IT" sz="2800" dirty="0"/>
              <a:t>Cosa fare in caso di fallimento della terapia ? Esofagectomia</a:t>
            </a:r>
          </a:p>
        </p:txBody>
      </p:sp>
      <p:pic>
        <p:nvPicPr>
          <p:cNvPr id="2" name="Picture 1">
            <a:extLst>
              <a:ext uri="{FF2B5EF4-FFF2-40B4-BE49-F238E27FC236}">
                <a16:creationId xmlns:a16="http://schemas.microsoft.com/office/drawing/2014/main" id="{E6C4C73B-69A3-2424-0E1C-9AC23DD167D4}"/>
              </a:ext>
            </a:extLst>
          </p:cNvPr>
          <p:cNvPicPr>
            <a:picLocks noChangeAspect="1"/>
          </p:cNvPicPr>
          <p:nvPr/>
        </p:nvPicPr>
        <p:blipFill>
          <a:blip r:embed="rId2"/>
          <a:stretch>
            <a:fillRect/>
          </a:stretch>
        </p:blipFill>
        <p:spPr>
          <a:xfrm>
            <a:off x="275572" y="1301588"/>
            <a:ext cx="4470047" cy="1450105"/>
          </a:xfrm>
          <a:prstGeom prst="rect">
            <a:avLst/>
          </a:prstGeom>
        </p:spPr>
      </p:pic>
      <p:pic>
        <p:nvPicPr>
          <p:cNvPr id="8" name="Picture 7">
            <a:extLst>
              <a:ext uri="{FF2B5EF4-FFF2-40B4-BE49-F238E27FC236}">
                <a16:creationId xmlns:a16="http://schemas.microsoft.com/office/drawing/2014/main" id="{B7D86D50-1F7D-CE97-9880-F2F5F87C7BB1}"/>
              </a:ext>
            </a:extLst>
          </p:cNvPr>
          <p:cNvPicPr>
            <a:picLocks noChangeAspect="1"/>
          </p:cNvPicPr>
          <p:nvPr/>
        </p:nvPicPr>
        <p:blipFill>
          <a:blip r:embed="rId3"/>
          <a:stretch>
            <a:fillRect/>
          </a:stretch>
        </p:blipFill>
        <p:spPr>
          <a:xfrm>
            <a:off x="4745618" y="1142811"/>
            <a:ext cx="6713835" cy="5628365"/>
          </a:xfrm>
          <a:prstGeom prst="rect">
            <a:avLst/>
          </a:prstGeom>
        </p:spPr>
      </p:pic>
      <p:sp>
        <p:nvSpPr>
          <p:cNvPr id="6" name="Rectangle 5">
            <a:extLst>
              <a:ext uri="{FF2B5EF4-FFF2-40B4-BE49-F238E27FC236}">
                <a16:creationId xmlns:a16="http://schemas.microsoft.com/office/drawing/2014/main" id="{E23F70E3-EE17-AD9C-EAA8-A10ECC3183CF}"/>
              </a:ext>
            </a:extLst>
          </p:cNvPr>
          <p:cNvSpPr/>
          <p:nvPr/>
        </p:nvSpPr>
        <p:spPr>
          <a:xfrm>
            <a:off x="4872942" y="4815068"/>
            <a:ext cx="6470248" cy="173621"/>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25792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6856A-C179-D15F-7F14-E96F71B201D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4FE15E1-61CA-8321-6EF3-42F6C28617FA}"/>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221EEA9-5C9C-EDEB-41AF-6219F54A6717}"/>
              </a:ext>
            </a:extLst>
          </p:cNvPr>
          <p:cNvSpPr txBox="1"/>
          <p:nvPr/>
        </p:nvSpPr>
        <p:spPr>
          <a:xfrm>
            <a:off x="275573" y="475989"/>
            <a:ext cx="9482404" cy="523220"/>
          </a:xfrm>
          <a:prstGeom prst="rect">
            <a:avLst/>
          </a:prstGeom>
          <a:noFill/>
        </p:spPr>
        <p:txBody>
          <a:bodyPr wrap="none" rtlCol="0">
            <a:spAutoFit/>
          </a:bodyPr>
          <a:lstStyle/>
          <a:p>
            <a:r>
              <a:rPr lang="en-IT" sz="2800" dirty="0"/>
              <a:t>Cosa fare in caso di fallimento della terapia ? Esofagectomia</a:t>
            </a:r>
          </a:p>
        </p:txBody>
      </p:sp>
      <p:pic>
        <p:nvPicPr>
          <p:cNvPr id="2" name="Picture 1">
            <a:extLst>
              <a:ext uri="{FF2B5EF4-FFF2-40B4-BE49-F238E27FC236}">
                <a16:creationId xmlns:a16="http://schemas.microsoft.com/office/drawing/2014/main" id="{0E5B2C57-0534-8E52-D3EE-EB15B4736A4B}"/>
              </a:ext>
            </a:extLst>
          </p:cNvPr>
          <p:cNvPicPr>
            <a:picLocks noChangeAspect="1"/>
          </p:cNvPicPr>
          <p:nvPr/>
        </p:nvPicPr>
        <p:blipFill>
          <a:blip r:embed="rId2"/>
          <a:stretch>
            <a:fillRect/>
          </a:stretch>
        </p:blipFill>
        <p:spPr>
          <a:xfrm>
            <a:off x="275572" y="1301588"/>
            <a:ext cx="4470047" cy="1450105"/>
          </a:xfrm>
          <a:prstGeom prst="rect">
            <a:avLst/>
          </a:prstGeom>
        </p:spPr>
      </p:pic>
      <p:pic>
        <p:nvPicPr>
          <p:cNvPr id="5" name="Picture 4">
            <a:extLst>
              <a:ext uri="{FF2B5EF4-FFF2-40B4-BE49-F238E27FC236}">
                <a16:creationId xmlns:a16="http://schemas.microsoft.com/office/drawing/2014/main" id="{B6881C9E-D057-345F-48A3-B436A18D8916}"/>
              </a:ext>
            </a:extLst>
          </p:cNvPr>
          <p:cNvPicPr>
            <a:picLocks noChangeAspect="1"/>
          </p:cNvPicPr>
          <p:nvPr/>
        </p:nvPicPr>
        <p:blipFill>
          <a:blip r:embed="rId3"/>
          <a:stretch>
            <a:fillRect/>
          </a:stretch>
        </p:blipFill>
        <p:spPr>
          <a:xfrm>
            <a:off x="4584812" y="1133514"/>
            <a:ext cx="6915346" cy="5724486"/>
          </a:xfrm>
          <a:prstGeom prst="rect">
            <a:avLst/>
          </a:prstGeom>
        </p:spPr>
      </p:pic>
      <p:sp>
        <p:nvSpPr>
          <p:cNvPr id="10" name="Rectangle 9">
            <a:extLst>
              <a:ext uri="{FF2B5EF4-FFF2-40B4-BE49-F238E27FC236}">
                <a16:creationId xmlns:a16="http://schemas.microsoft.com/office/drawing/2014/main" id="{EBB3AFDB-FC4B-97EB-3B86-93FC69F4DD33}"/>
              </a:ext>
            </a:extLst>
          </p:cNvPr>
          <p:cNvSpPr/>
          <p:nvPr/>
        </p:nvSpPr>
        <p:spPr>
          <a:xfrm>
            <a:off x="4584812" y="4815068"/>
            <a:ext cx="6897276" cy="208345"/>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19168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EBF47-2790-EE4A-139F-661EF470C606}"/>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8F4C2AF-6321-E17C-48FC-8094451C025A}"/>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DAC9873-364C-6634-E72E-4D232A64878B}"/>
              </a:ext>
            </a:extLst>
          </p:cNvPr>
          <p:cNvSpPr txBox="1"/>
          <p:nvPr/>
        </p:nvSpPr>
        <p:spPr>
          <a:xfrm>
            <a:off x="275573" y="475989"/>
            <a:ext cx="7172476" cy="523220"/>
          </a:xfrm>
          <a:prstGeom prst="rect">
            <a:avLst/>
          </a:prstGeom>
          <a:noFill/>
        </p:spPr>
        <p:txBody>
          <a:bodyPr wrap="none" rtlCol="0">
            <a:spAutoFit/>
          </a:bodyPr>
          <a:lstStyle/>
          <a:p>
            <a:r>
              <a:rPr lang="en-IT" sz="2800" dirty="0"/>
              <a:t>Cosa fare in caso di fallimento della terapia ? </a:t>
            </a:r>
          </a:p>
        </p:txBody>
      </p:sp>
      <p:pic>
        <p:nvPicPr>
          <p:cNvPr id="5" name="Picture 4">
            <a:extLst>
              <a:ext uri="{FF2B5EF4-FFF2-40B4-BE49-F238E27FC236}">
                <a16:creationId xmlns:a16="http://schemas.microsoft.com/office/drawing/2014/main" id="{06E5CCE0-06DD-BEBA-F37E-77FF56443EC9}"/>
              </a:ext>
            </a:extLst>
          </p:cNvPr>
          <p:cNvPicPr>
            <a:picLocks noChangeAspect="1"/>
          </p:cNvPicPr>
          <p:nvPr/>
        </p:nvPicPr>
        <p:blipFill>
          <a:blip r:embed="rId2"/>
          <a:stretch>
            <a:fillRect/>
          </a:stretch>
        </p:blipFill>
        <p:spPr>
          <a:xfrm>
            <a:off x="275573" y="1310357"/>
            <a:ext cx="6766659" cy="1642393"/>
          </a:xfrm>
          <a:prstGeom prst="rect">
            <a:avLst/>
          </a:prstGeom>
        </p:spPr>
      </p:pic>
      <p:pic>
        <p:nvPicPr>
          <p:cNvPr id="7" name="Picture 6">
            <a:extLst>
              <a:ext uri="{FF2B5EF4-FFF2-40B4-BE49-F238E27FC236}">
                <a16:creationId xmlns:a16="http://schemas.microsoft.com/office/drawing/2014/main" id="{16D144F6-6284-BA45-53D2-A935238BFF08}"/>
              </a:ext>
            </a:extLst>
          </p:cNvPr>
          <p:cNvPicPr>
            <a:picLocks noChangeAspect="1"/>
          </p:cNvPicPr>
          <p:nvPr/>
        </p:nvPicPr>
        <p:blipFill>
          <a:blip r:embed="rId3"/>
          <a:stretch>
            <a:fillRect/>
          </a:stretch>
        </p:blipFill>
        <p:spPr>
          <a:xfrm>
            <a:off x="275573" y="2952749"/>
            <a:ext cx="3303042" cy="284745"/>
          </a:xfrm>
          <a:prstGeom prst="rect">
            <a:avLst/>
          </a:prstGeom>
        </p:spPr>
      </p:pic>
      <p:pic>
        <p:nvPicPr>
          <p:cNvPr id="8" name="Picture 7">
            <a:extLst>
              <a:ext uri="{FF2B5EF4-FFF2-40B4-BE49-F238E27FC236}">
                <a16:creationId xmlns:a16="http://schemas.microsoft.com/office/drawing/2014/main" id="{2FC81761-9D1A-CD57-1117-E5A8865B06D8}"/>
              </a:ext>
            </a:extLst>
          </p:cNvPr>
          <p:cNvPicPr>
            <a:picLocks noChangeAspect="1"/>
          </p:cNvPicPr>
          <p:nvPr/>
        </p:nvPicPr>
        <p:blipFill>
          <a:blip r:embed="rId4"/>
          <a:stretch>
            <a:fillRect/>
          </a:stretch>
        </p:blipFill>
        <p:spPr>
          <a:xfrm>
            <a:off x="2299462" y="3379275"/>
            <a:ext cx="3228872" cy="3478725"/>
          </a:xfrm>
          <a:prstGeom prst="rect">
            <a:avLst/>
          </a:prstGeom>
        </p:spPr>
      </p:pic>
      <p:pic>
        <p:nvPicPr>
          <p:cNvPr id="10" name="Picture 9">
            <a:extLst>
              <a:ext uri="{FF2B5EF4-FFF2-40B4-BE49-F238E27FC236}">
                <a16:creationId xmlns:a16="http://schemas.microsoft.com/office/drawing/2014/main" id="{3768E83C-DFAC-C227-73C4-D4A55F6E83DE}"/>
              </a:ext>
            </a:extLst>
          </p:cNvPr>
          <p:cNvPicPr>
            <a:picLocks noChangeAspect="1"/>
          </p:cNvPicPr>
          <p:nvPr/>
        </p:nvPicPr>
        <p:blipFill>
          <a:blip r:embed="rId5"/>
          <a:stretch>
            <a:fillRect/>
          </a:stretch>
        </p:blipFill>
        <p:spPr>
          <a:xfrm>
            <a:off x="7451684" y="1180094"/>
            <a:ext cx="2764476" cy="5528952"/>
          </a:xfrm>
          <a:prstGeom prst="rect">
            <a:avLst/>
          </a:prstGeom>
        </p:spPr>
      </p:pic>
    </p:spTree>
    <p:extLst>
      <p:ext uri="{BB962C8B-B14F-4D97-AF65-F5344CB8AC3E}">
        <p14:creationId xmlns:p14="http://schemas.microsoft.com/office/powerpoint/2010/main" val="91906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A6B5A-9FE1-17A9-7FDA-C3E942EDDE92}"/>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5B75BF9-5B72-0030-618E-7E9277AD7CEE}"/>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8F6318C-F672-7735-3CC5-9933B4038CAE}"/>
              </a:ext>
            </a:extLst>
          </p:cNvPr>
          <p:cNvSpPr txBox="1"/>
          <p:nvPr/>
        </p:nvSpPr>
        <p:spPr>
          <a:xfrm>
            <a:off x="275573" y="475989"/>
            <a:ext cx="4098045" cy="523220"/>
          </a:xfrm>
          <a:prstGeom prst="rect">
            <a:avLst/>
          </a:prstGeom>
          <a:noFill/>
        </p:spPr>
        <p:txBody>
          <a:bodyPr wrap="none" rtlCol="0">
            <a:spAutoFit/>
          </a:bodyPr>
          <a:lstStyle/>
          <a:p>
            <a:r>
              <a:rPr lang="en-IT" sz="2800" dirty="0"/>
              <a:t>In questa chiacchierata…</a:t>
            </a:r>
          </a:p>
        </p:txBody>
      </p:sp>
      <p:sp>
        <p:nvSpPr>
          <p:cNvPr id="5" name="TextBox 4">
            <a:extLst>
              <a:ext uri="{FF2B5EF4-FFF2-40B4-BE49-F238E27FC236}">
                <a16:creationId xmlns:a16="http://schemas.microsoft.com/office/drawing/2014/main" id="{243190CC-5E87-F231-DF36-29C8BA251C63}"/>
              </a:ext>
            </a:extLst>
          </p:cNvPr>
          <p:cNvSpPr txBox="1"/>
          <p:nvPr/>
        </p:nvSpPr>
        <p:spPr>
          <a:xfrm>
            <a:off x="1014608" y="1974755"/>
            <a:ext cx="9908087" cy="24776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IT" sz="2800" dirty="0"/>
              <a:t>Richiameremo brevemente cos’è l’acalasia esofagea, come si diagnostica, come si classifica, come si tratta</a:t>
            </a:r>
          </a:p>
          <a:p>
            <a:pPr marL="285750" indent="-285750">
              <a:spcAft>
                <a:spcPts val="600"/>
              </a:spcAft>
              <a:buFont typeface="Arial" panose="020B0604020202020204" pitchFamily="34" charset="0"/>
              <a:buChar char="•"/>
            </a:pPr>
            <a:r>
              <a:rPr lang="en-IT" sz="2800" dirty="0"/>
              <a:t>Chiariremo </a:t>
            </a:r>
            <a:r>
              <a:rPr lang="en-GB" sz="2800" dirty="0" err="1"/>
              <a:t>i</a:t>
            </a:r>
            <a:r>
              <a:rPr lang="en-GB" sz="2800" dirty="0"/>
              <a:t> </a:t>
            </a:r>
            <a:r>
              <a:rPr lang="en-GB" sz="2800" dirty="0" err="1"/>
              <a:t>motivi</a:t>
            </a:r>
            <a:r>
              <a:rPr lang="en-GB" sz="2800" dirty="0"/>
              <a:t> </a:t>
            </a:r>
            <a:r>
              <a:rPr lang="en-GB" sz="2800" dirty="0" err="1"/>
              <a:t>della</a:t>
            </a:r>
            <a:r>
              <a:rPr lang="en-GB" sz="2800" dirty="0"/>
              <a:t> </a:t>
            </a:r>
            <a:r>
              <a:rPr lang="en-GB" sz="2800" dirty="0" err="1"/>
              <a:t>recidiva</a:t>
            </a:r>
            <a:r>
              <a:rPr lang="en-GB" sz="2800" dirty="0"/>
              <a:t> </a:t>
            </a:r>
            <a:r>
              <a:rPr lang="en-GB" sz="2800" dirty="0" err="1"/>
              <a:t>sintomatologica</a:t>
            </a:r>
            <a:endParaRPr lang="en-IT" sz="2800" dirty="0"/>
          </a:p>
          <a:p>
            <a:pPr marL="285750" indent="-285750">
              <a:spcAft>
                <a:spcPts val="600"/>
              </a:spcAft>
              <a:buFont typeface="Arial" panose="020B0604020202020204" pitchFamily="34" charset="0"/>
              <a:buChar char="•"/>
            </a:pPr>
            <a:r>
              <a:rPr lang="en-IT" sz="2800" dirty="0"/>
              <a:t>Discuteremo le opzioni di trattamento</a:t>
            </a:r>
          </a:p>
          <a:p>
            <a:pPr marL="285750" indent="-285750">
              <a:spcAft>
                <a:spcPts val="600"/>
              </a:spcAft>
              <a:buFont typeface="Arial" panose="020B0604020202020204" pitchFamily="34" charset="0"/>
              <a:buChar char="•"/>
            </a:pPr>
            <a:r>
              <a:rPr lang="en-IT" sz="2800" dirty="0"/>
              <a:t>Proporremo una flowchart decisionale </a:t>
            </a:r>
          </a:p>
        </p:txBody>
      </p:sp>
    </p:spTree>
    <p:extLst>
      <p:ext uri="{BB962C8B-B14F-4D97-AF65-F5344CB8AC3E}">
        <p14:creationId xmlns:p14="http://schemas.microsoft.com/office/powerpoint/2010/main" val="160490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D2BE-B853-9CC8-5A3C-0687AEAD6DD8}"/>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AFCFB1-DE83-FF83-C01D-557680058DEE}"/>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206BC22-0B12-63AC-7770-2BBC7AB46994}"/>
              </a:ext>
            </a:extLst>
          </p:cNvPr>
          <p:cNvSpPr txBox="1"/>
          <p:nvPr/>
        </p:nvSpPr>
        <p:spPr>
          <a:xfrm>
            <a:off x="275573" y="475989"/>
            <a:ext cx="7172476" cy="523220"/>
          </a:xfrm>
          <a:prstGeom prst="rect">
            <a:avLst/>
          </a:prstGeom>
          <a:noFill/>
        </p:spPr>
        <p:txBody>
          <a:bodyPr wrap="none" rtlCol="0">
            <a:spAutoFit/>
          </a:bodyPr>
          <a:lstStyle/>
          <a:p>
            <a:r>
              <a:rPr lang="en-IT" sz="2800" dirty="0"/>
              <a:t>Cosa fare in caso di fallimento della terapia ? </a:t>
            </a:r>
          </a:p>
        </p:txBody>
      </p:sp>
      <p:pic>
        <p:nvPicPr>
          <p:cNvPr id="2" name="Picture 1">
            <a:extLst>
              <a:ext uri="{FF2B5EF4-FFF2-40B4-BE49-F238E27FC236}">
                <a16:creationId xmlns:a16="http://schemas.microsoft.com/office/drawing/2014/main" id="{84E766F5-EC1A-E0E7-5E12-88C1C398DDB8}"/>
              </a:ext>
            </a:extLst>
          </p:cNvPr>
          <p:cNvPicPr>
            <a:picLocks noChangeAspect="1"/>
          </p:cNvPicPr>
          <p:nvPr/>
        </p:nvPicPr>
        <p:blipFill>
          <a:blip r:embed="rId2"/>
          <a:stretch>
            <a:fillRect/>
          </a:stretch>
        </p:blipFill>
        <p:spPr>
          <a:xfrm>
            <a:off x="4456253" y="1088415"/>
            <a:ext cx="5822066" cy="5761734"/>
          </a:xfrm>
          <a:prstGeom prst="rect">
            <a:avLst/>
          </a:prstGeom>
        </p:spPr>
      </p:pic>
      <p:pic>
        <p:nvPicPr>
          <p:cNvPr id="6" name="Picture 5">
            <a:extLst>
              <a:ext uri="{FF2B5EF4-FFF2-40B4-BE49-F238E27FC236}">
                <a16:creationId xmlns:a16="http://schemas.microsoft.com/office/drawing/2014/main" id="{A2986EBE-B2F2-18DF-1C71-C7CB236FEAF9}"/>
              </a:ext>
            </a:extLst>
          </p:cNvPr>
          <p:cNvPicPr>
            <a:picLocks noChangeAspect="1"/>
          </p:cNvPicPr>
          <p:nvPr/>
        </p:nvPicPr>
        <p:blipFill>
          <a:blip r:embed="rId3"/>
          <a:stretch>
            <a:fillRect/>
          </a:stretch>
        </p:blipFill>
        <p:spPr>
          <a:xfrm>
            <a:off x="55654" y="1411066"/>
            <a:ext cx="4908412" cy="989195"/>
          </a:xfrm>
          <a:prstGeom prst="rect">
            <a:avLst/>
          </a:prstGeom>
        </p:spPr>
      </p:pic>
      <p:pic>
        <p:nvPicPr>
          <p:cNvPr id="9" name="Picture 8">
            <a:extLst>
              <a:ext uri="{FF2B5EF4-FFF2-40B4-BE49-F238E27FC236}">
                <a16:creationId xmlns:a16="http://schemas.microsoft.com/office/drawing/2014/main" id="{FF2AA31C-A4BA-9C7E-9989-DD854895D43F}"/>
              </a:ext>
            </a:extLst>
          </p:cNvPr>
          <p:cNvPicPr>
            <a:picLocks noChangeAspect="1"/>
          </p:cNvPicPr>
          <p:nvPr/>
        </p:nvPicPr>
        <p:blipFill>
          <a:blip r:embed="rId4"/>
          <a:stretch>
            <a:fillRect/>
          </a:stretch>
        </p:blipFill>
        <p:spPr>
          <a:xfrm>
            <a:off x="222422" y="2470090"/>
            <a:ext cx="4929414" cy="330200"/>
          </a:xfrm>
          <a:prstGeom prst="rect">
            <a:avLst/>
          </a:prstGeom>
        </p:spPr>
      </p:pic>
    </p:spTree>
    <p:extLst>
      <p:ext uri="{BB962C8B-B14F-4D97-AF65-F5344CB8AC3E}">
        <p14:creationId xmlns:p14="http://schemas.microsoft.com/office/powerpoint/2010/main" val="96529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03F7-F891-E0E5-47CD-ED8C5D1D673D}"/>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C4572B-3AEF-A426-C3DE-BE2F28D6BE34}"/>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DE8D1D9-36B4-9166-6BE9-325E63D31BE8}"/>
              </a:ext>
            </a:extLst>
          </p:cNvPr>
          <p:cNvSpPr txBox="1"/>
          <p:nvPr/>
        </p:nvSpPr>
        <p:spPr>
          <a:xfrm>
            <a:off x="275573" y="475989"/>
            <a:ext cx="1454244" cy="523220"/>
          </a:xfrm>
          <a:prstGeom prst="rect">
            <a:avLst/>
          </a:prstGeom>
          <a:noFill/>
        </p:spPr>
        <p:txBody>
          <a:bodyPr wrap="none" rtlCol="0">
            <a:spAutoFit/>
          </a:bodyPr>
          <a:lstStyle/>
          <a:p>
            <a:r>
              <a:rPr lang="en-IT" sz="2800" dirty="0"/>
              <a:t>Caso 2a</a:t>
            </a:r>
          </a:p>
        </p:txBody>
      </p:sp>
      <p:sp>
        <p:nvSpPr>
          <p:cNvPr id="5" name="TextBox 4">
            <a:extLst>
              <a:ext uri="{FF2B5EF4-FFF2-40B4-BE49-F238E27FC236}">
                <a16:creationId xmlns:a16="http://schemas.microsoft.com/office/drawing/2014/main" id="{A4152C30-03E9-9712-0068-56409A0A96B8}"/>
              </a:ext>
            </a:extLst>
          </p:cNvPr>
          <p:cNvSpPr txBox="1"/>
          <p:nvPr/>
        </p:nvSpPr>
        <p:spPr>
          <a:xfrm>
            <a:off x="275573" y="1653899"/>
            <a:ext cx="11426432" cy="2693045"/>
          </a:xfrm>
          <a:prstGeom prst="rect">
            <a:avLst/>
          </a:prstGeom>
          <a:noFill/>
        </p:spPr>
        <p:txBody>
          <a:bodyPr wrap="square" rtlCol="0">
            <a:spAutoFit/>
          </a:bodyPr>
          <a:lstStyle/>
          <a:p>
            <a:pPr>
              <a:spcAft>
                <a:spcPts val="600"/>
              </a:spcAft>
            </a:pPr>
            <a:r>
              <a:rPr lang="it-IT" sz="2400" dirty="0"/>
              <a:t>Uomo 79 anni</a:t>
            </a:r>
          </a:p>
          <a:p>
            <a:pPr>
              <a:spcAft>
                <a:spcPts val="600"/>
              </a:spcAft>
            </a:pPr>
            <a:r>
              <a:rPr lang="it-IT" sz="2400" dirty="0"/>
              <a:t>Intervento per stenosi mitralica severa 2 anni fa</a:t>
            </a:r>
          </a:p>
          <a:p>
            <a:pPr>
              <a:spcAft>
                <a:spcPts val="600"/>
              </a:spcAft>
            </a:pPr>
            <a:r>
              <a:rPr lang="it-IT" sz="2400" dirty="0"/>
              <a:t>Intervento laparoscopico per ‘acalasia’  25 anni fa (nessuna evidenza)</a:t>
            </a:r>
          </a:p>
          <a:p>
            <a:pPr>
              <a:spcAft>
                <a:spcPts val="600"/>
              </a:spcAft>
            </a:pPr>
            <a:r>
              <a:rPr lang="it-IT" sz="2400" dirty="0"/>
              <a:t>Lamenta disfagia progressiva fin dalla dimissione dopo l’intervento per acalasia.</a:t>
            </a:r>
          </a:p>
          <a:p>
            <a:pPr>
              <a:spcAft>
                <a:spcPts val="600"/>
              </a:spcAft>
            </a:pPr>
            <a:r>
              <a:rPr lang="it-IT" sz="2400" dirty="0"/>
              <a:t>Riferito marzo 2025 per disfagia, rigurgito e ALCP. Eckardt 9.</a:t>
            </a:r>
          </a:p>
          <a:p>
            <a:pPr>
              <a:spcAft>
                <a:spcPts val="600"/>
              </a:spcAft>
            </a:pPr>
            <a:r>
              <a:rPr lang="it-IT" sz="2400" dirty="0"/>
              <a:t>APR: IDDM, IHD, scompenso cardiaco lieve, valvulopatia aortica, stenosi vertebrale</a:t>
            </a:r>
          </a:p>
        </p:txBody>
      </p:sp>
    </p:spTree>
    <p:extLst>
      <p:ext uri="{BB962C8B-B14F-4D97-AF65-F5344CB8AC3E}">
        <p14:creationId xmlns:p14="http://schemas.microsoft.com/office/powerpoint/2010/main" val="21326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70374-E84E-94BA-F4FF-9BD3DBDDFD1C}"/>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9AFBDE5-B786-EA1F-E762-A15D3FDE08D6}"/>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D2798F0-431F-A483-1AF3-1871FEC2BE92}"/>
              </a:ext>
            </a:extLst>
          </p:cNvPr>
          <p:cNvSpPr txBox="1"/>
          <p:nvPr/>
        </p:nvSpPr>
        <p:spPr>
          <a:xfrm>
            <a:off x="275573" y="475989"/>
            <a:ext cx="1465466" cy="523220"/>
          </a:xfrm>
          <a:prstGeom prst="rect">
            <a:avLst/>
          </a:prstGeom>
          <a:noFill/>
        </p:spPr>
        <p:txBody>
          <a:bodyPr wrap="none" rtlCol="0">
            <a:spAutoFit/>
          </a:bodyPr>
          <a:lstStyle/>
          <a:p>
            <a:r>
              <a:rPr lang="en-IT" sz="2800" dirty="0"/>
              <a:t>Caso 2b</a:t>
            </a:r>
          </a:p>
        </p:txBody>
      </p:sp>
      <p:cxnSp>
        <p:nvCxnSpPr>
          <p:cNvPr id="8" name="Straight Connector 7">
            <a:extLst>
              <a:ext uri="{FF2B5EF4-FFF2-40B4-BE49-F238E27FC236}">
                <a16:creationId xmlns:a16="http://schemas.microsoft.com/office/drawing/2014/main" id="{6F2F382C-9D01-B956-D9C7-437275850011}"/>
              </a:ext>
            </a:extLst>
          </p:cNvPr>
          <p:cNvCxnSpPr>
            <a:cxnSpLocks/>
          </p:cNvCxnSpPr>
          <p:nvPr/>
        </p:nvCxnSpPr>
        <p:spPr>
          <a:xfrm>
            <a:off x="2430684" y="3414533"/>
            <a:ext cx="1088020" cy="207762"/>
          </a:xfrm>
          <a:prstGeom prst="line">
            <a:avLst/>
          </a:prstGeom>
          <a:ln w="31750">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956F98E-D946-3C37-245A-104880D35FBD}"/>
              </a:ext>
            </a:extLst>
          </p:cNvPr>
          <p:cNvSpPr txBox="1"/>
          <p:nvPr/>
        </p:nvSpPr>
        <p:spPr>
          <a:xfrm>
            <a:off x="2511707" y="3125167"/>
            <a:ext cx="862737" cy="369332"/>
          </a:xfrm>
          <a:prstGeom prst="rect">
            <a:avLst/>
          </a:prstGeom>
          <a:noFill/>
        </p:spPr>
        <p:txBody>
          <a:bodyPr wrap="none" rtlCol="0">
            <a:spAutoFit/>
          </a:bodyPr>
          <a:lstStyle/>
          <a:p>
            <a:r>
              <a:rPr lang="en-IT" dirty="0">
                <a:solidFill>
                  <a:schemeClr val="bg1"/>
                </a:solidFill>
              </a:rPr>
              <a:t>8.7 cm</a:t>
            </a:r>
          </a:p>
        </p:txBody>
      </p:sp>
      <p:sp>
        <p:nvSpPr>
          <p:cNvPr id="10" name="TextBox 9">
            <a:extLst>
              <a:ext uri="{FF2B5EF4-FFF2-40B4-BE49-F238E27FC236}">
                <a16:creationId xmlns:a16="http://schemas.microsoft.com/office/drawing/2014/main" id="{993DEA8A-CECC-BCF0-EBF8-92A2823A675B}"/>
              </a:ext>
            </a:extLst>
          </p:cNvPr>
          <p:cNvSpPr txBox="1"/>
          <p:nvPr/>
        </p:nvSpPr>
        <p:spPr>
          <a:xfrm>
            <a:off x="5788825" y="1408051"/>
            <a:ext cx="6242665" cy="5078313"/>
          </a:xfrm>
          <a:prstGeom prst="rect">
            <a:avLst/>
          </a:prstGeom>
          <a:noFill/>
        </p:spPr>
        <p:txBody>
          <a:bodyPr wrap="square" rtlCol="0">
            <a:spAutoFit/>
          </a:bodyPr>
          <a:lstStyle/>
          <a:p>
            <a:r>
              <a:rPr lang="en-IT" b="1" dirty="0"/>
              <a:t>Manometria esofagea</a:t>
            </a:r>
            <a:r>
              <a:rPr lang="en-IT" dirty="0"/>
              <a:t>: acalasia esofagea recidiva</a:t>
            </a:r>
          </a:p>
          <a:p>
            <a:endParaRPr lang="en-IT" dirty="0"/>
          </a:p>
          <a:p>
            <a:r>
              <a:rPr lang="en-IT" b="1" dirty="0"/>
              <a:t>EGDS</a:t>
            </a:r>
            <a:r>
              <a:rPr lang="en-IT" dirty="0"/>
              <a:t>: substenosi cardiale difficilmente superabile</a:t>
            </a:r>
          </a:p>
          <a:p>
            <a:endParaRPr lang="en-IT" dirty="0"/>
          </a:p>
          <a:p>
            <a:endParaRPr lang="en-IT" dirty="0"/>
          </a:p>
          <a:p>
            <a:endParaRPr lang="en-IT" dirty="0"/>
          </a:p>
          <a:p>
            <a:r>
              <a:rPr lang="en-IT" b="1" dirty="0"/>
              <a:t>Diagnosi</a:t>
            </a:r>
            <a:r>
              <a:rPr lang="en-IT" dirty="0"/>
              <a:t>: acalasia vs fibrosi</a:t>
            </a:r>
          </a:p>
          <a:p>
            <a:endParaRPr lang="en-IT" dirty="0"/>
          </a:p>
          <a:p>
            <a:endParaRPr lang="en-IT" dirty="0"/>
          </a:p>
          <a:p>
            <a:endParaRPr lang="en-IT" dirty="0"/>
          </a:p>
          <a:p>
            <a:r>
              <a:rPr lang="en-IT" b="1" dirty="0"/>
              <a:t>Terapia</a:t>
            </a:r>
            <a:r>
              <a:rPr lang="en-IT" dirty="0"/>
              <a:t> discussa. Proposta Re-EHM, accettata</a:t>
            </a:r>
          </a:p>
          <a:p>
            <a:endParaRPr lang="en-IT" dirty="0"/>
          </a:p>
          <a:p>
            <a:r>
              <a:rPr lang="en-IT" b="1" dirty="0"/>
              <a:t>Intervento</a:t>
            </a:r>
            <a:r>
              <a:rPr lang="en-IT" dirty="0"/>
              <a:t> eseguito: EHM. Reperto di plastica antireflusso a 360° con fibrosi intorno all’esofago distale. Non sicura miotomia eseguita in passaggio. Smontaggio della plastica antireflusso, eseguita miotomia (6 + 2 cm).</a:t>
            </a:r>
          </a:p>
          <a:p>
            <a:endParaRPr lang="en-IT" dirty="0"/>
          </a:p>
          <a:p>
            <a:r>
              <a:rPr lang="en-IT" b="1" dirty="0"/>
              <a:t>Postop</a:t>
            </a:r>
            <a:r>
              <a:rPr lang="en-IT" dirty="0"/>
              <a:t> regolare, NP. Dimesso in 7 po</a:t>
            </a:r>
          </a:p>
        </p:txBody>
      </p:sp>
      <p:sp>
        <p:nvSpPr>
          <p:cNvPr id="7" name="Down Arrow 6">
            <a:extLst>
              <a:ext uri="{FF2B5EF4-FFF2-40B4-BE49-F238E27FC236}">
                <a16:creationId xmlns:a16="http://schemas.microsoft.com/office/drawing/2014/main" id="{115ABD41-8481-F75B-70AA-96C119F6B682}"/>
              </a:ext>
            </a:extLst>
          </p:cNvPr>
          <p:cNvSpPr/>
          <p:nvPr/>
        </p:nvSpPr>
        <p:spPr>
          <a:xfrm>
            <a:off x="6863787" y="2546430"/>
            <a:ext cx="208345" cy="4977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1" name="Down Arrow 10">
            <a:extLst>
              <a:ext uri="{FF2B5EF4-FFF2-40B4-BE49-F238E27FC236}">
                <a16:creationId xmlns:a16="http://schemas.microsoft.com/office/drawing/2014/main" id="{D91EAECF-5276-4D6B-DA8A-774A19E9B019}"/>
              </a:ext>
            </a:extLst>
          </p:cNvPr>
          <p:cNvSpPr/>
          <p:nvPr/>
        </p:nvSpPr>
        <p:spPr>
          <a:xfrm>
            <a:off x="6863787" y="3582208"/>
            <a:ext cx="208345" cy="4977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A close-up of an x-ray of a chest&#10;&#10;AI-generated content may be incorrect.">
            <a:extLst>
              <a:ext uri="{FF2B5EF4-FFF2-40B4-BE49-F238E27FC236}">
                <a16:creationId xmlns:a16="http://schemas.microsoft.com/office/drawing/2014/main" id="{6BCE24B6-AA1C-D894-3336-B90A7E78053F}"/>
              </a:ext>
            </a:extLst>
          </p:cNvPr>
          <p:cNvPicPr>
            <a:picLocks noChangeAspect="1"/>
          </p:cNvPicPr>
          <p:nvPr/>
        </p:nvPicPr>
        <p:blipFill>
          <a:blip r:embed="rId2"/>
          <a:stretch>
            <a:fillRect/>
          </a:stretch>
        </p:blipFill>
        <p:spPr>
          <a:xfrm>
            <a:off x="2916820" y="4023262"/>
            <a:ext cx="2810145" cy="2810145"/>
          </a:xfrm>
          <a:prstGeom prst="rect">
            <a:avLst/>
          </a:prstGeom>
        </p:spPr>
      </p:pic>
      <p:pic>
        <p:nvPicPr>
          <p:cNvPr id="12" name="Picture 11">
            <a:extLst>
              <a:ext uri="{FF2B5EF4-FFF2-40B4-BE49-F238E27FC236}">
                <a16:creationId xmlns:a16="http://schemas.microsoft.com/office/drawing/2014/main" id="{33BCF96A-8BD8-1747-2F8C-3B980006396E}"/>
              </a:ext>
            </a:extLst>
          </p:cNvPr>
          <p:cNvPicPr>
            <a:picLocks noChangeAspect="1"/>
          </p:cNvPicPr>
          <p:nvPr/>
        </p:nvPicPr>
        <p:blipFill>
          <a:blip r:embed="rId3"/>
          <a:stretch>
            <a:fillRect/>
          </a:stretch>
        </p:blipFill>
        <p:spPr>
          <a:xfrm>
            <a:off x="222422" y="1052014"/>
            <a:ext cx="3385175" cy="3573624"/>
          </a:xfrm>
          <a:prstGeom prst="rect">
            <a:avLst/>
          </a:prstGeom>
        </p:spPr>
      </p:pic>
    </p:spTree>
    <p:extLst>
      <p:ext uri="{BB962C8B-B14F-4D97-AF65-F5344CB8AC3E}">
        <p14:creationId xmlns:p14="http://schemas.microsoft.com/office/powerpoint/2010/main" val="95734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BFB1-B5B5-8B1C-0640-B30DB3CFBA6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AB48F7-E669-6240-A226-5489A7FCDAFC}"/>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D379EC2-6F7B-F222-942E-D83C8463A578}"/>
              </a:ext>
            </a:extLst>
          </p:cNvPr>
          <p:cNvSpPr txBox="1"/>
          <p:nvPr/>
        </p:nvSpPr>
        <p:spPr>
          <a:xfrm>
            <a:off x="275573" y="475989"/>
            <a:ext cx="1465466" cy="523220"/>
          </a:xfrm>
          <a:prstGeom prst="rect">
            <a:avLst/>
          </a:prstGeom>
          <a:noFill/>
        </p:spPr>
        <p:txBody>
          <a:bodyPr wrap="none" rtlCol="0">
            <a:spAutoFit/>
          </a:bodyPr>
          <a:lstStyle/>
          <a:p>
            <a:r>
              <a:rPr lang="en-IT" sz="2800" dirty="0"/>
              <a:t>Caso 2b</a:t>
            </a:r>
          </a:p>
        </p:txBody>
      </p:sp>
      <p:cxnSp>
        <p:nvCxnSpPr>
          <p:cNvPr id="8" name="Straight Connector 7">
            <a:extLst>
              <a:ext uri="{FF2B5EF4-FFF2-40B4-BE49-F238E27FC236}">
                <a16:creationId xmlns:a16="http://schemas.microsoft.com/office/drawing/2014/main" id="{2F104C42-09F8-76E2-0974-A946D847B0D6}"/>
              </a:ext>
            </a:extLst>
          </p:cNvPr>
          <p:cNvCxnSpPr>
            <a:cxnSpLocks/>
          </p:cNvCxnSpPr>
          <p:nvPr/>
        </p:nvCxnSpPr>
        <p:spPr>
          <a:xfrm>
            <a:off x="2430684" y="3414533"/>
            <a:ext cx="1088020" cy="207762"/>
          </a:xfrm>
          <a:prstGeom prst="line">
            <a:avLst/>
          </a:prstGeom>
          <a:ln w="31750">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B287C73-B3FA-2A23-C5E6-53FC9696B1D5}"/>
              </a:ext>
            </a:extLst>
          </p:cNvPr>
          <p:cNvSpPr txBox="1"/>
          <p:nvPr/>
        </p:nvSpPr>
        <p:spPr>
          <a:xfrm>
            <a:off x="2511707" y="3125167"/>
            <a:ext cx="862737" cy="369332"/>
          </a:xfrm>
          <a:prstGeom prst="rect">
            <a:avLst/>
          </a:prstGeom>
          <a:noFill/>
        </p:spPr>
        <p:txBody>
          <a:bodyPr wrap="none" rtlCol="0">
            <a:spAutoFit/>
          </a:bodyPr>
          <a:lstStyle/>
          <a:p>
            <a:r>
              <a:rPr lang="en-IT" dirty="0">
                <a:solidFill>
                  <a:schemeClr val="bg1"/>
                </a:solidFill>
              </a:rPr>
              <a:t>8.7 cm</a:t>
            </a:r>
          </a:p>
        </p:txBody>
      </p:sp>
      <p:sp>
        <p:nvSpPr>
          <p:cNvPr id="10" name="TextBox 9">
            <a:extLst>
              <a:ext uri="{FF2B5EF4-FFF2-40B4-BE49-F238E27FC236}">
                <a16:creationId xmlns:a16="http://schemas.microsoft.com/office/drawing/2014/main" id="{722A10F1-8472-24C6-19E3-20B4AA387C1D}"/>
              </a:ext>
            </a:extLst>
          </p:cNvPr>
          <p:cNvSpPr txBox="1"/>
          <p:nvPr/>
        </p:nvSpPr>
        <p:spPr>
          <a:xfrm>
            <a:off x="5696225" y="1408051"/>
            <a:ext cx="6242665" cy="2400657"/>
          </a:xfrm>
          <a:prstGeom prst="rect">
            <a:avLst/>
          </a:prstGeom>
          <a:noFill/>
        </p:spPr>
        <p:txBody>
          <a:bodyPr wrap="square" rtlCol="0">
            <a:spAutoFit/>
          </a:bodyPr>
          <a:lstStyle/>
          <a:p>
            <a:r>
              <a:rPr lang="en-IT" b="1" dirty="0"/>
              <a:t>Follow-up a 1 mese</a:t>
            </a:r>
            <a:r>
              <a:rPr lang="en-IT" dirty="0"/>
              <a:t>: disfagia occasionale, rigurgito occasionale, peso stabile. Eckardt 3</a:t>
            </a:r>
          </a:p>
          <a:p>
            <a:endParaRPr lang="en-IT" dirty="0"/>
          </a:p>
          <a:p>
            <a:endParaRPr lang="en-IT" dirty="0"/>
          </a:p>
          <a:p>
            <a:r>
              <a:rPr lang="en-IT" sz="2000" b="1" i="1" dirty="0"/>
              <a:t>Avremmo potuto / dovuto fare altro?</a:t>
            </a:r>
          </a:p>
          <a:p>
            <a:r>
              <a:rPr lang="en-IT" sz="2000" b="1" i="1" dirty="0"/>
              <a:t>Proporre una dilatazione prima della EHM?</a:t>
            </a:r>
          </a:p>
          <a:p>
            <a:r>
              <a:rPr lang="en-IT" sz="2000" b="1" i="1" dirty="0"/>
              <a:t>Ruolo della esofagectomia?</a:t>
            </a:r>
          </a:p>
          <a:p>
            <a:endParaRPr lang="en-IT" dirty="0"/>
          </a:p>
        </p:txBody>
      </p:sp>
      <p:pic>
        <p:nvPicPr>
          <p:cNvPr id="5" name="Picture 4" descr="A close-up of an x-ray of a chest&#10;&#10;AI-generated content may be incorrect.">
            <a:extLst>
              <a:ext uri="{FF2B5EF4-FFF2-40B4-BE49-F238E27FC236}">
                <a16:creationId xmlns:a16="http://schemas.microsoft.com/office/drawing/2014/main" id="{37331059-A8F2-45A5-A781-8BE1043323F2}"/>
              </a:ext>
            </a:extLst>
          </p:cNvPr>
          <p:cNvPicPr>
            <a:picLocks noChangeAspect="1"/>
          </p:cNvPicPr>
          <p:nvPr/>
        </p:nvPicPr>
        <p:blipFill>
          <a:blip r:embed="rId2"/>
          <a:stretch>
            <a:fillRect/>
          </a:stretch>
        </p:blipFill>
        <p:spPr>
          <a:xfrm>
            <a:off x="2916820" y="4023262"/>
            <a:ext cx="2810145" cy="2810145"/>
          </a:xfrm>
          <a:prstGeom prst="rect">
            <a:avLst/>
          </a:prstGeom>
        </p:spPr>
      </p:pic>
      <p:pic>
        <p:nvPicPr>
          <p:cNvPr id="12" name="Picture 11">
            <a:extLst>
              <a:ext uri="{FF2B5EF4-FFF2-40B4-BE49-F238E27FC236}">
                <a16:creationId xmlns:a16="http://schemas.microsoft.com/office/drawing/2014/main" id="{DF6F2AA6-6434-52C6-DAEE-906D7DA9E617}"/>
              </a:ext>
            </a:extLst>
          </p:cNvPr>
          <p:cNvPicPr>
            <a:picLocks noChangeAspect="1"/>
          </p:cNvPicPr>
          <p:nvPr/>
        </p:nvPicPr>
        <p:blipFill>
          <a:blip r:embed="rId3"/>
          <a:stretch>
            <a:fillRect/>
          </a:stretch>
        </p:blipFill>
        <p:spPr>
          <a:xfrm>
            <a:off x="222422" y="1052014"/>
            <a:ext cx="3385175" cy="3573624"/>
          </a:xfrm>
          <a:prstGeom prst="rect">
            <a:avLst/>
          </a:prstGeom>
        </p:spPr>
      </p:pic>
    </p:spTree>
    <p:extLst>
      <p:ext uri="{BB962C8B-B14F-4D97-AF65-F5344CB8AC3E}">
        <p14:creationId xmlns:p14="http://schemas.microsoft.com/office/powerpoint/2010/main" val="252257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0ED1-D210-1899-9CE7-14C18CB3C2D6}"/>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A1D97EE-0553-413B-2D85-A9DEAEBFBE84}"/>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048E4A1-E842-FFA5-9D0F-834818E3A10B}"/>
              </a:ext>
            </a:extLst>
          </p:cNvPr>
          <p:cNvSpPr txBox="1"/>
          <p:nvPr/>
        </p:nvSpPr>
        <p:spPr>
          <a:xfrm>
            <a:off x="275573" y="475989"/>
            <a:ext cx="10918758" cy="523220"/>
          </a:xfrm>
          <a:prstGeom prst="rect">
            <a:avLst/>
          </a:prstGeom>
          <a:noFill/>
        </p:spPr>
        <p:txBody>
          <a:bodyPr wrap="none" rtlCol="0">
            <a:spAutoFit/>
          </a:bodyPr>
          <a:lstStyle/>
          <a:p>
            <a:r>
              <a:rPr lang="en-IT" sz="2800" dirty="0"/>
              <a:t>Cosa fare in caso di fallimento della terapia ? TAKE HOME MESSAGE </a:t>
            </a:r>
          </a:p>
        </p:txBody>
      </p:sp>
      <p:graphicFrame>
        <p:nvGraphicFramePr>
          <p:cNvPr id="7" name="Diagram 6">
            <a:extLst>
              <a:ext uri="{FF2B5EF4-FFF2-40B4-BE49-F238E27FC236}">
                <a16:creationId xmlns:a16="http://schemas.microsoft.com/office/drawing/2014/main" id="{336E35CE-A955-FA2A-6ACA-BC90D5E6F9D1}"/>
              </a:ext>
            </a:extLst>
          </p:cNvPr>
          <p:cNvGraphicFramePr/>
          <p:nvPr>
            <p:extLst>
              <p:ext uri="{D42A27DB-BD31-4B8C-83A1-F6EECF244321}">
                <p14:modId xmlns:p14="http://schemas.microsoft.com/office/powerpoint/2010/main" val="417814433"/>
              </p:ext>
            </p:extLst>
          </p:nvPr>
        </p:nvGraphicFramePr>
        <p:xfrm>
          <a:off x="275573" y="550406"/>
          <a:ext cx="9345914" cy="583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A67FAAAF-5C13-B7D9-46A7-948B3EF0DD2D}"/>
              </a:ext>
            </a:extLst>
          </p:cNvPr>
          <p:cNvGrpSpPr/>
          <p:nvPr/>
        </p:nvGrpSpPr>
        <p:grpSpPr>
          <a:xfrm>
            <a:off x="10191899" y="3466208"/>
            <a:ext cx="1415189" cy="707594"/>
            <a:chOff x="7930724" y="2926777"/>
            <a:chExt cx="1415189" cy="707594"/>
          </a:xfrm>
        </p:grpSpPr>
        <p:sp>
          <p:nvSpPr>
            <p:cNvPr id="10" name="Rounded Rectangle 9">
              <a:extLst>
                <a:ext uri="{FF2B5EF4-FFF2-40B4-BE49-F238E27FC236}">
                  <a16:creationId xmlns:a16="http://schemas.microsoft.com/office/drawing/2014/main" id="{8BB80F82-72AB-FED5-B425-731CB9B8C61F}"/>
                </a:ext>
              </a:extLst>
            </p:cNvPr>
            <p:cNvSpPr/>
            <p:nvPr/>
          </p:nvSpPr>
          <p:spPr>
            <a:xfrm>
              <a:off x="7930724" y="2926777"/>
              <a:ext cx="1415189" cy="7075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T"/>
            </a:p>
          </p:txBody>
        </p:sp>
        <p:sp>
          <p:nvSpPr>
            <p:cNvPr id="11" name="Rounded Rectangle 4">
              <a:extLst>
                <a:ext uri="{FF2B5EF4-FFF2-40B4-BE49-F238E27FC236}">
                  <a16:creationId xmlns:a16="http://schemas.microsoft.com/office/drawing/2014/main" id="{F37464AE-ED8E-1DD6-13BC-31F492069F04}"/>
                </a:ext>
              </a:extLst>
            </p:cNvPr>
            <p:cNvSpPr txBox="1"/>
            <p:nvPr/>
          </p:nvSpPr>
          <p:spPr>
            <a:xfrm>
              <a:off x="7951449" y="2947502"/>
              <a:ext cx="1373739" cy="666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Esofagectomia</a:t>
              </a:r>
              <a:endParaRPr lang="en-GB" sz="1100" kern="1200" dirty="0"/>
            </a:p>
          </p:txBody>
        </p:sp>
      </p:grpSp>
      <p:cxnSp>
        <p:nvCxnSpPr>
          <p:cNvPr id="13" name="Straight Connector 12">
            <a:extLst>
              <a:ext uri="{FF2B5EF4-FFF2-40B4-BE49-F238E27FC236}">
                <a16:creationId xmlns:a16="http://schemas.microsoft.com/office/drawing/2014/main" id="{E6609C9C-384F-9A62-B3CB-B57341AD6082}"/>
              </a:ext>
            </a:extLst>
          </p:cNvPr>
          <p:cNvCxnSpPr>
            <a:endCxn id="10" idx="0"/>
          </p:cNvCxnSpPr>
          <p:nvPr/>
        </p:nvCxnSpPr>
        <p:spPr>
          <a:xfrm>
            <a:off x="9618562" y="2442258"/>
            <a:ext cx="1280932" cy="10239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A63D16-9DAA-E234-A9D0-E9931CA05BBC}"/>
              </a:ext>
            </a:extLst>
          </p:cNvPr>
          <p:cNvCxnSpPr>
            <a:cxnSpLocks/>
            <a:endCxn id="11" idx="1"/>
          </p:cNvCxnSpPr>
          <p:nvPr/>
        </p:nvCxnSpPr>
        <p:spPr>
          <a:xfrm>
            <a:off x="9618562" y="3308030"/>
            <a:ext cx="594062" cy="5119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0F9E758-B9D3-C90D-16C5-45EB0A9CEE6D}"/>
              </a:ext>
            </a:extLst>
          </p:cNvPr>
          <p:cNvCxnSpPr>
            <a:cxnSpLocks/>
            <a:endCxn id="31" idx="1"/>
          </p:cNvCxnSpPr>
          <p:nvPr/>
        </p:nvCxnSpPr>
        <p:spPr>
          <a:xfrm>
            <a:off x="7662441" y="3651465"/>
            <a:ext cx="574844" cy="680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52777A9-0E3A-119D-7080-0240E2752DFF}"/>
              </a:ext>
            </a:extLst>
          </p:cNvPr>
          <p:cNvCxnSpPr>
            <a:cxnSpLocks/>
          </p:cNvCxnSpPr>
          <p:nvPr/>
        </p:nvCxnSpPr>
        <p:spPr>
          <a:xfrm flipV="1">
            <a:off x="5590572" y="2013995"/>
            <a:ext cx="381965" cy="544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24DB62F-82F9-381E-9212-A48B92F0EF85}"/>
              </a:ext>
            </a:extLst>
          </p:cNvPr>
          <p:cNvCxnSpPr>
            <a:cxnSpLocks/>
          </p:cNvCxnSpPr>
          <p:nvPr/>
        </p:nvCxnSpPr>
        <p:spPr>
          <a:xfrm>
            <a:off x="5972537" y="2013995"/>
            <a:ext cx="2233914" cy="428263"/>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95145AD-2ED2-19A1-D641-BAF1601CFD60}"/>
              </a:ext>
            </a:extLst>
          </p:cNvPr>
          <p:cNvSpPr txBox="1"/>
          <p:nvPr/>
        </p:nvSpPr>
        <p:spPr>
          <a:xfrm>
            <a:off x="6096000" y="1794605"/>
            <a:ext cx="1130438" cy="307777"/>
          </a:xfrm>
          <a:prstGeom prst="rect">
            <a:avLst/>
          </a:prstGeom>
          <a:noFill/>
        </p:spPr>
        <p:txBody>
          <a:bodyPr wrap="none" rtlCol="0">
            <a:spAutoFit/>
          </a:bodyPr>
          <a:lstStyle/>
          <a:p>
            <a:r>
              <a:rPr lang="en-GB" sz="1400" dirty="0"/>
              <a:t>S</a:t>
            </a:r>
            <a:r>
              <a:rPr lang="en-IT" sz="1400" dirty="0"/>
              <a:t>e EHM&lt;3m</a:t>
            </a:r>
          </a:p>
        </p:txBody>
      </p:sp>
      <p:sp>
        <p:nvSpPr>
          <p:cNvPr id="28" name="TextBox 27">
            <a:extLst>
              <a:ext uri="{FF2B5EF4-FFF2-40B4-BE49-F238E27FC236}">
                <a16:creationId xmlns:a16="http://schemas.microsoft.com/office/drawing/2014/main" id="{F0D9382E-69C8-DAE5-E35B-F8C538FAB3F9}"/>
              </a:ext>
            </a:extLst>
          </p:cNvPr>
          <p:cNvSpPr txBox="1"/>
          <p:nvPr/>
        </p:nvSpPr>
        <p:spPr>
          <a:xfrm>
            <a:off x="10069126" y="4152195"/>
            <a:ext cx="1847301" cy="523220"/>
          </a:xfrm>
          <a:prstGeom prst="rect">
            <a:avLst/>
          </a:prstGeom>
          <a:noFill/>
        </p:spPr>
        <p:txBody>
          <a:bodyPr wrap="none" rtlCol="0">
            <a:spAutoFit/>
          </a:bodyPr>
          <a:lstStyle/>
          <a:p>
            <a:r>
              <a:rPr lang="en-GB" sz="1400" dirty="0"/>
              <a:t>E</a:t>
            </a:r>
            <a:r>
              <a:rPr lang="en-IT" sz="1400" dirty="0"/>
              <a:t>nd-stage achalasia</a:t>
            </a:r>
          </a:p>
          <a:p>
            <a:r>
              <a:rPr lang="en-IT" sz="1400" dirty="0"/>
              <a:t>(megaesofago &gt;6 cm)</a:t>
            </a:r>
          </a:p>
        </p:txBody>
      </p:sp>
      <p:grpSp>
        <p:nvGrpSpPr>
          <p:cNvPr id="29" name="Group 28">
            <a:extLst>
              <a:ext uri="{FF2B5EF4-FFF2-40B4-BE49-F238E27FC236}">
                <a16:creationId xmlns:a16="http://schemas.microsoft.com/office/drawing/2014/main" id="{DC9BBBDA-50CD-5B2C-DD64-6803198A18D5}"/>
              </a:ext>
            </a:extLst>
          </p:cNvPr>
          <p:cNvGrpSpPr/>
          <p:nvPr/>
        </p:nvGrpSpPr>
        <p:grpSpPr>
          <a:xfrm>
            <a:off x="8216560" y="3978183"/>
            <a:ext cx="1415189" cy="707594"/>
            <a:chOff x="7930724" y="2926777"/>
            <a:chExt cx="1415189" cy="707594"/>
          </a:xfrm>
        </p:grpSpPr>
        <p:sp>
          <p:nvSpPr>
            <p:cNvPr id="30" name="Rounded Rectangle 29">
              <a:extLst>
                <a:ext uri="{FF2B5EF4-FFF2-40B4-BE49-F238E27FC236}">
                  <a16:creationId xmlns:a16="http://schemas.microsoft.com/office/drawing/2014/main" id="{FB928939-95F4-9A27-2BA0-B71D0B2FF692}"/>
                </a:ext>
              </a:extLst>
            </p:cNvPr>
            <p:cNvSpPr/>
            <p:nvPr/>
          </p:nvSpPr>
          <p:spPr>
            <a:xfrm>
              <a:off x="7930724" y="2926777"/>
              <a:ext cx="1415189" cy="7075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T"/>
            </a:p>
          </p:txBody>
        </p:sp>
        <p:sp>
          <p:nvSpPr>
            <p:cNvPr id="31" name="Rounded Rectangle 4">
              <a:extLst>
                <a:ext uri="{FF2B5EF4-FFF2-40B4-BE49-F238E27FC236}">
                  <a16:creationId xmlns:a16="http://schemas.microsoft.com/office/drawing/2014/main" id="{6BB57236-09D1-81CF-0331-1BBF9C579C16}"/>
                </a:ext>
              </a:extLst>
            </p:cNvPr>
            <p:cNvSpPr txBox="1"/>
            <p:nvPr/>
          </p:nvSpPr>
          <p:spPr>
            <a:xfrm>
              <a:off x="7951449" y="2947502"/>
              <a:ext cx="1373739" cy="666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Cardioplastica</a:t>
              </a:r>
              <a:endParaRPr lang="en-GB" sz="1100" kern="1200" dirty="0"/>
            </a:p>
          </p:txBody>
        </p:sp>
      </p:grpSp>
      <p:cxnSp>
        <p:nvCxnSpPr>
          <p:cNvPr id="33" name="Straight Connector 32">
            <a:extLst>
              <a:ext uri="{FF2B5EF4-FFF2-40B4-BE49-F238E27FC236}">
                <a16:creationId xmlns:a16="http://schemas.microsoft.com/office/drawing/2014/main" id="{DF2D09E5-3B32-3652-374A-BD2682C02C26}"/>
              </a:ext>
            </a:extLst>
          </p:cNvPr>
          <p:cNvCxnSpPr>
            <a:cxnSpLocks/>
            <a:stCxn id="11" idx="1"/>
            <a:endCxn id="31" idx="3"/>
          </p:cNvCxnSpPr>
          <p:nvPr/>
        </p:nvCxnSpPr>
        <p:spPr>
          <a:xfrm flipH="1">
            <a:off x="9611024" y="3820005"/>
            <a:ext cx="601600" cy="5119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9129ACE-886D-A597-A016-BC567C9FBC9C}"/>
              </a:ext>
            </a:extLst>
          </p:cNvPr>
          <p:cNvCxnSpPr>
            <a:cxnSpLocks/>
            <a:endCxn id="11" idx="1"/>
          </p:cNvCxnSpPr>
          <p:nvPr/>
        </p:nvCxnSpPr>
        <p:spPr>
          <a:xfrm>
            <a:off x="7641716" y="3648288"/>
            <a:ext cx="2570908" cy="1717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1C18C87-F95F-65DB-231D-DC883DC3EBF5}"/>
              </a:ext>
            </a:extLst>
          </p:cNvPr>
          <p:cNvCxnSpPr>
            <a:cxnSpLocks/>
            <a:endCxn id="30" idx="1"/>
          </p:cNvCxnSpPr>
          <p:nvPr/>
        </p:nvCxnSpPr>
        <p:spPr>
          <a:xfrm flipV="1">
            <a:off x="7672804" y="4331980"/>
            <a:ext cx="543756"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C30C288-0F88-8D08-FE61-8EFBF19C6B25}"/>
              </a:ext>
            </a:extLst>
          </p:cNvPr>
          <p:cNvSpPr txBox="1"/>
          <p:nvPr/>
        </p:nvSpPr>
        <p:spPr>
          <a:xfrm>
            <a:off x="2722670" y="5688774"/>
            <a:ext cx="6951968" cy="400110"/>
          </a:xfrm>
          <a:prstGeom prst="rect">
            <a:avLst/>
          </a:prstGeom>
          <a:noFill/>
        </p:spPr>
        <p:txBody>
          <a:bodyPr wrap="none" rtlCol="0">
            <a:spAutoFit/>
          </a:bodyPr>
          <a:lstStyle/>
          <a:p>
            <a:r>
              <a:rPr lang="en-IT" sz="2000" i="1" dirty="0"/>
              <a:t>Nessuno sa realmente cosa fare. Pochi casi. Evidenze scarse.</a:t>
            </a:r>
          </a:p>
        </p:txBody>
      </p:sp>
    </p:spTree>
    <p:extLst>
      <p:ext uri="{BB962C8B-B14F-4D97-AF65-F5344CB8AC3E}">
        <p14:creationId xmlns:p14="http://schemas.microsoft.com/office/powerpoint/2010/main" val="336071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C2213-5FB4-6554-212F-F1000C739023}"/>
            </a:ext>
          </a:extLst>
        </p:cNvPr>
        <p:cNvGrpSpPr/>
        <p:nvPr/>
      </p:nvGrpSpPr>
      <p:grpSpPr>
        <a:xfrm>
          <a:off x="0" y="0"/>
          <a:ext cx="0" cy="0"/>
          <a:chOff x="0" y="0"/>
          <a:chExt cx="0" cy="0"/>
        </a:xfrm>
      </p:grpSpPr>
      <p:pic>
        <p:nvPicPr>
          <p:cNvPr id="3" name="Picture 2" descr="A red and blue circle with white text&#10;&#10;AI-generated content may be incorrect.">
            <a:extLst>
              <a:ext uri="{FF2B5EF4-FFF2-40B4-BE49-F238E27FC236}">
                <a16:creationId xmlns:a16="http://schemas.microsoft.com/office/drawing/2014/main" id="{F8C52BFD-4538-A741-7FE9-61A03D83B8EF}"/>
              </a:ext>
            </a:extLst>
          </p:cNvPr>
          <p:cNvPicPr>
            <a:picLocks noChangeAspect="1"/>
          </p:cNvPicPr>
          <p:nvPr/>
        </p:nvPicPr>
        <p:blipFill>
          <a:blip r:embed="rId3"/>
          <a:stretch>
            <a:fillRect/>
          </a:stretch>
        </p:blipFill>
        <p:spPr>
          <a:xfrm>
            <a:off x="-1" y="0"/>
            <a:ext cx="12192001" cy="6871710"/>
          </a:xfrm>
          <a:prstGeom prst="rect">
            <a:avLst/>
          </a:prstGeom>
        </p:spPr>
      </p:pic>
      <p:sp>
        <p:nvSpPr>
          <p:cNvPr id="5" name="TextBox 4">
            <a:extLst>
              <a:ext uri="{FF2B5EF4-FFF2-40B4-BE49-F238E27FC236}">
                <a16:creationId xmlns:a16="http://schemas.microsoft.com/office/drawing/2014/main" id="{97A01FCB-639E-67ED-A8FA-E6DC485B8A53}"/>
              </a:ext>
            </a:extLst>
          </p:cNvPr>
          <p:cNvSpPr txBox="1"/>
          <p:nvPr/>
        </p:nvSpPr>
        <p:spPr>
          <a:xfrm>
            <a:off x="4555387" y="6334780"/>
            <a:ext cx="7615098" cy="523220"/>
          </a:xfrm>
          <a:prstGeom prst="rect">
            <a:avLst/>
          </a:prstGeom>
          <a:noFill/>
        </p:spPr>
        <p:txBody>
          <a:bodyPr wrap="none" rtlCol="0">
            <a:spAutoFit/>
          </a:bodyPr>
          <a:lstStyle/>
          <a:p>
            <a:r>
              <a:rPr lang="en-IT" sz="2800" dirty="0">
                <a:solidFill>
                  <a:srgbClr val="FFFF00"/>
                </a:solidFill>
                <a:hlinkClick r:id="rId4">
                  <a:extLst>
                    <a:ext uri="{A12FA001-AC4F-418D-AE19-62706E023703}">
                      <ahyp:hlinkClr xmlns:ahyp="http://schemas.microsoft.com/office/drawing/2018/hyperlinkcolor" val="tx"/>
                    </a:ext>
                  </a:extLst>
                </a:hlinkClick>
              </a:rPr>
              <a:t>www.bowelsurgery.im</a:t>
            </a:r>
            <a:r>
              <a:rPr lang="en-IT" sz="2800" dirty="0">
                <a:solidFill>
                  <a:srgbClr val="FFFF00"/>
                </a:solidFill>
              </a:rPr>
              <a:t> - tebala@bowelsurgery.im</a:t>
            </a:r>
          </a:p>
        </p:txBody>
      </p:sp>
    </p:spTree>
    <p:extLst>
      <p:ext uri="{BB962C8B-B14F-4D97-AF65-F5344CB8AC3E}">
        <p14:creationId xmlns:p14="http://schemas.microsoft.com/office/powerpoint/2010/main" val="338527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0C7E4-2313-3D49-4124-8E292011A48B}"/>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FF4F5E0-553B-B8D5-DBC5-606D08494B7B}"/>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4380132-7BED-70EE-828A-DF17B0B32E14}"/>
              </a:ext>
            </a:extLst>
          </p:cNvPr>
          <p:cNvSpPr txBox="1"/>
          <p:nvPr/>
        </p:nvSpPr>
        <p:spPr>
          <a:xfrm>
            <a:off x="275573" y="475989"/>
            <a:ext cx="4259308" cy="523220"/>
          </a:xfrm>
          <a:prstGeom prst="rect">
            <a:avLst/>
          </a:prstGeom>
          <a:noFill/>
        </p:spPr>
        <p:txBody>
          <a:bodyPr wrap="none" rtlCol="0">
            <a:spAutoFit/>
          </a:bodyPr>
          <a:lstStyle/>
          <a:p>
            <a:r>
              <a:rPr lang="en-IT" sz="2800" dirty="0"/>
              <a:t>Cos’è l’acalasia esofagea?</a:t>
            </a:r>
          </a:p>
        </p:txBody>
      </p:sp>
      <p:pic>
        <p:nvPicPr>
          <p:cNvPr id="5" name="Picture 4">
            <a:extLst>
              <a:ext uri="{FF2B5EF4-FFF2-40B4-BE49-F238E27FC236}">
                <a16:creationId xmlns:a16="http://schemas.microsoft.com/office/drawing/2014/main" id="{FACAFE80-2518-B640-B513-494B3ADC7710}"/>
              </a:ext>
            </a:extLst>
          </p:cNvPr>
          <p:cNvPicPr>
            <a:picLocks noChangeAspect="1"/>
          </p:cNvPicPr>
          <p:nvPr/>
        </p:nvPicPr>
        <p:blipFill>
          <a:blip r:embed="rId2"/>
          <a:stretch>
            <a:fillRect/>
          </a:stretch>
        </p:blipFill>
        <p:spPr>
          <a:xfrm>
            <a:off x="275573" y="1365343"/>
            <a:ext cx="7006908" cy="1628366"/>
          </a:xfrm>
          <a:prstGeom prst="rect">
            <a:avLst/>
          </a:prstGeom>
        </p:spPr>
      </p:pic>
      <p:pic>
        <p:nvPicPr>
          <p:cNvPr id="6" name="Picture 5">
            <a:extLst>
              <a:ext uri="{FF2B5EF4-FFF2-40B4-BE49-F238E27FC236}">
                <a16:creationId xmlns:a16="http://schemas.microsoft.com/office/drawing/2014/main" id="{F870641B-9372-1C96-2382-B275D7CD7900}"/>
              </a:ext>
            </a:extLst>
          </p:cNvPr>
          <p:cNvPicPr>
            <a:picLocks noChangeAspect="1"/>
          </p:cNvPicPr>
          <p:nvPr/>
        </p:nvPicPr>
        <p:blipFill>
          <a:blip r:embed="rId3"/>
          <a:stretch>
            <a:fillRect/>
          </a:stretch>
        </p:blipFill>
        <p:spPr>
          <a:xfrm>
            <a:off x="7462692" y="1121092"/>
            <a:ext cx="4729307" cy="2110600"/>
          </a:xfrm>
          <a:prstGeom prst="rect">
            <a:avLst/>
          </a:prstGeom>
        </p:spPr>
      </p:pic>
      <p:sp>
        <p:nvSpPr>
          <p:cNvPr id="7" name="TextBox 6">
            <a:extLst>
              <a:ext uri="{FF2B5EF4-FFF2-40B4-BE49-F238E27FC236}">
                <a16:creationId xmlns:a16="http://schemas.microsoft.com/office/drawing/2014/main" id="{4E2D0A38-25DE-2791-B015-7226209EF3FC}"/>
              </a:ext>
            </a:extLst>
          </p:cNvPr>
          <p:cNvSpPr txBox="1"/>
          <p:nvPr/>
        </p:nvSpPr>
        <p:spPr>
          <a:xfrm>
            <a:off x="275573" y="3682652"/>
            <a:ext cx="5344733" cy="830997"/>
          </a:xfrm>
          <a:prstGeom prst="rect">
            <a:avLst/>
          </a:prstGeom>
          <a:noFill/>
        </p:spPr>
        <p:txBody>
          <a:bodyPr wrap="none" rtlCol="0">
            <a:spAutoFit/>
          </a:bodyPr>
          <a:lstStyle/>
          <a:p>
            <a:r>
              <a:rPr lang="en-IT" sz="2400" dirty="0"/>
              <a:t>Prevalenza 	10 - 15.7 / 100,000</a:t>
            </a:r>
          </a:p>
          <a:p>
            <a:r>
              <a:rPr lang="en-IT" sz="2400" dirty="0"/>
              <a:t>Incidenza 	1.1 – 2.2 / 100,000 / anno</a:t>
            </a:r>
          </a:p>
        </p:txBody>
      </p:sp>
      <p:pic>
        <p:nvPicPr>
          <p:cNvPr id="9" name="Picture 8" descr="A close-up of a text&#10;&#10;AI-generated content may be incorrect.">
            <a:extLst>
              <a:ext uri="{FF2B5EF4-FFF2-40B4-BE49-F238E27FC236}">
                <a16:creationId xmlns:a16="http://schemas.microsoft.com/office/drawing/2014/main" id="{1AF7DD9A-DA00-4F70-2DF9-0942272F6B95}"/>
              </a:ext>
            </a:extLst>
          </p:cNvPr>
          <p:cNvPicPr>
            <a:picLocks noChangeAspect="1"/>
          </p:cNvPicPr>
          <p:nvPr/>
        </p:nvPicPr>
        <p:blipFill>
          <a:blip r:embed="rId4"/>
          <a:stretch>
            <a:fillRect/>
          </a:stretch>
        </p:blipFill>
        <p:spPr>
          <a:xfrm>
            <a:off x="6238754" y="3626309"/>
            <a:ext cx="5548212" cy="3017569"/>
          </a:xfrm>
          <a:prstGeom prst="rect">
            <a:avLst/>
          </a:prstGeom>
        </p:spPr>
      </p:pic>
    </p:spTree>
    <p:extLst>
      <p:ext uri="{BB962C8B-B14F-4D97-AF65-F5344CB8AC3E}">
        <p14:creationId xmlns:p14="http://schemas.microsoft.com/office/powerpoint/2010/main" val="198567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09D9-B25A-9702-0A59-5FECB1268262}"/>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0CD0B1-014D-AF13-F701-16A5D409EC6A}"/>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38B9F15-054B-B2F3-F715-6517D201F6DB}"/>
              </a:ext>
            </a:extLst>
          </p:cNvPr>
          <p:cNvSpPr txBox="1"/>
          <p:nvPr/>
        </p:nvSpPr>
        <p:spPr>
          <a:xfrm>
            <a:off x="275573" y="475989"/>
            <a:ext cx="3586816" cy="523220"/>
          </a:xfrm>
          <a:prstGeom prst="rect">
            <a:avLst/>
          </a:prstGeom>
          <a:noFill/>
        </p:spPr>
        <p:txBody>
          <a:bodyPr wrap="none" rtlCol="0">
            <a:spAutoFit/>
          </a:bodyPr>
          <a:lstStyle/>
          <a:p>
            <a:r>
              <a:rPr lang="en-IT" sz="2800" dirty="0"/>
              <a:t>Come si diagnostica ?</a:t>
            </a:r>
          </a:p>
        </p:txBody>
      </p:sp>
      <p:sp>
        <p:nvSpPr>
          <p:cNvPr id="2" name="TextBox 1">
            <a:extLst>
              <a:ext uri="{FF2B5EF4-FFF2-40B4-BE49-F238E27FC236}">
                <a16:creationId xmlns:a16="http://schemas.microsoft.com/office/drawing/2014/main" id="{3CB5664C-C1C0-5393-5A56-7210152520E6}"/>
              </a:ext>
            </a:extLst>
          </p:cNvPr>
          <p:cNvSpPr txBox="1"/>
          <p:nvPr/>
        </p:nvSpPr>
        <p:spPr>
          <a:xfrm>
            <a:off x="275573" y="1465545"/>
            <a:ext cx="3843937" cy="2062103"/>
          </a:xfrm>
          <a:prstGeom prst="rect">
            <a:avLst/>
          </a:prstGeom>
          <a:noFill/>
        </p:spPr>
        <p:txBody>
          <a:bodyPr wrap="none" rtlCol="0">
            <a:spAutoFit/>
          </a:bodyPr>
          <a:lstStyle/>
          <a:p>
            <a:r>
              <a:rPr lang="en-IT" sz="2800" dirty="0"/>
              <a:t>Sintomi / P</a:t>
            </a:r>
            <a:r>
              <a:rPr lang="en-GB" sz="2800" dirty="0"/>
              <a:t>r</a:t>
            </a:r>
            <a:r>
              <a:rPr lang="en-IT" sz="2800" dirty="0"/>
              <a:t>esentazione</a:t>
            </a:r>
          </a:p>
          <a:p>
            <a:r>
              <a:rPr lang="en-IT" sz="2000" dirty="0"/>
              <a:t>Disfagia (solidi e liquidi)</a:t>
            </a:r>
          </a:p>
          <a:p>
            <a:r>
              <a:rPr lang="en-IT" sz="2000" dirty="0"/>
              <a:t>Pirosi (27-42%)</a:t>
            </a:r>
          </a:p>
          <a:p>
            <a:r>
              <a:rPr lang="en-IT" sz="2000" dirty="0"/>
              <a:t>Dolore toracico (ALCP)</a:t>
            </a:r>
          </a:p>
          <a:p>
            <a:r>
              <a:rPr lang="en-IT" sz="2000" dirty="0"/>
              <a:t>Rigurgito</a:t>
            </a:r>
          </a:p>
          <a:p>
            <a:r>
              <a:rPr lang="en-IT" sz="2000" dirty="0"/>
              <a:t>Perdita di peso</a:t>
            </a:r>
          </a:p>
        </p:txBody>
      </p:sp>
      <p:sp>
        <p:nvSpPr>
          <p:cNvPr id="9" name="Rectangle 12">
            <a:extLst>
              <a:ext uri="{FF2B5EF4-FFF2-40B4-BE49-F238E27FC236}">
                <a16:creationId xmlns:a16="http://schemas.microsoft.com/office/drawing/2014/main" id="{07550620-5651-5120-CFE3-344CC68E94B7}"/>
              </a:ext>
            </a:extLst>
          </p:cNvPr>
          <p:cNvSpPr>
            <a:spLocks noChangeArrowheads="1"/>
          </p:cNvSpPr>
          <p:nvPr/>
        </p:nvSpPr>
        <p:spPr bwMode="auto">
          <a:xfrm>
            <a:off x="5824602" y="1287307"/>
            <a:ext cx="5962390" cy="4478149"/>
          </a:xfrm>
          <a:prstGeom prst="rect">
            <a:avLst/>
          </a:prstGeom>
          <a:noFill/>
          <a:ln w="9525">
            <a:noFill/>
            <a:miter lim="800000"/>
            <a:headEnd/>
            <a:tailEnd/>
          </a:ln>
        </p:spPr>
        <p:txBody>
          <a:bodyPr wrap="square">
            <a:spAutoFit/>
          </a:bodyPr>
          <a:lstStyle/>
          <a:p>
            <a:pPr>
              <a:lnSpc>
                <a:spcPct val="150000"/>
              </a:lnSpc>
            </a:pPr>
            <a:r>
              <a:rPr lang="en-GB" i="1" dirty="0">
                <a:solidFill>
                  <a:schemeClr val="hlink"/>
                </a:solidFill>
                <a:latin typeface="Verdana" panose="020B0604030504040204" pitchFamily="34" charset="0"/>
                <a:ea typeface="Verdana" panose="020B0604030504040204" pitchFamily="34" charset="0"/>
                <a:cs typeface="Verdana" panose="020B0604030504040204" pitchFamily="34" charset="0"/>
              </a:rPr>
              <a:t>"</a:t>
            </a:r>
            <a:r>
              <a:rPr lang="en-GB" i="1" dirty="0">
                <a:solidFill>
                  <a:schemeClr val="tx2"/>
                </a:solidFill>
                <a:latin typeface="Verdana" panose="020B0604030504040204" pitchFamily="34" charset="0"/>
                <a:ea typeface="Verdana" panose="020B0604030504040204" pitchFamily="34" charset="0"/>
                <a:cs typeface="Verdana" panose="020B0604030504040204" pitchFamily="34" charset="0"/>
              </a:rPr>
              <a:t>No less will a very rare case of a certain man of Oxford shew, an almost perpetual vomiting to be stirred up by the shutting up the left Orifice. A strong man…he was wont, very often, though not always…to cast up whatsoever he had eaten…</a:t>
            </a:r>
          </a:p>
          <a:p>
            <a:pPr>
              <a:lnSpc>
                <a:spcPct val="150000"/>
              </a:lnSpc>
            </a:pPr>
            <a:r>
              <a:rPr lang="en-GB" i="1" dirty="0">
                <a:solidFill>
                  <a:schemeClr val="tx2"/>
                </a:solidFill>
                <a:latin typeface="Verdana" panose="020B0604030504040204" pitchFamily="34" charset="0"/>
                <a:ea typeface="Verdana" panose="020B0604030504040204" pitchFamily="34" charset="0"/>
                <a:cs typeface="Verdana" panose="020B0604030504040204" pitchFamily="34" charset="0"/>
              </a:rPr>
              <a:t>And he languished away for hunger, and every day was in a danger of death…</a:t>
            </a:r>
          </a:p>
          <a:p>
            <a:pPr>
              <a:lnSpc>
                <a:spcPct val="150000"/>
              </a:lnSpc>
            </a:pPr>
            <a:r>
              <a:rPr lang="en-GB" i="1" dirty="0">
                <a:solidFill>
                  <a:schemeClr val="tx2"/>
                </a:solidFill>
                <a:latin typeface="Verdana" panose="020B0604030504040204" pitchFamily="34" charset="0"/>
                <a:ea typeface="Verdana" panose="020B0604030504040204" pitchFamily="34" charset="0"/>
                <a:cs typeface="Verdana" panose="020B0604030504040204" pitchFamily="34" charset="0"/>
              </a:rPr>
              <a:t>Without doubt in this case the Mouth of the stomach being always closed".</a:t>
            </a:r>
          </a:p>
          <a:p>
            <a:endParaRPr lang="it-IT" sz="1400" i="1" dirty="0">
              <a:solidFill>
                <a:schemeClr val="tx2"/>
              </a:solidFill>
              <a:latin typeface="Verdana" pitchFamily="34" charset="0"/>
            </a:endParaRPr>
          </a:p>
          <a:p>
            <a:r>
              <a:rPr lang="it-IT" sz="1400" i="1" dirty="0">
                <a:solidFill>
                  <a:schemeClr val="tx2"/>
                </a:solidFill>
                <a:latin typeface="Verdana" pitchFamily="34" charset="0"/>
              </a:rPr>
              <a:t>	                                    </a:t>
            </a:r>
            <a:r>
              <a:rPr lang="it-IT" sz="1400" b="1" i="1" dirty="0">
                <a:solidFill>
                  <a:schemeClr val="tx2"/>
                </a:solidFill>
                <a:latin typeface="Verdana" pitchFamily="34" charset="0"/>
              </a:rPr>
              <a:t>Sir Thomas Willis   			                         	1621-1675</a:t>
            </a:r>
          </a:p>
        </p:txBody>
      </p:sp>
      <p:pic>
        <p:nvPicPr>
          <p:cNvPr id="4098" name="Picture 2">
            <a:extLst>
              <a:ext uri="{FF2B5EF4-FFF2-40B4-BE49-F238E27FC236}">
                <a16:creationId xmlns:a16="http://schemas.microsoft.com/office/drawing/2014/main" id="{479C795E-0CFE-0A31-0785-BCC43FE08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42" y="3804234"/>
            <a:ext cx="5121785" cy="278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1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0CA8-1F9E-9027-5FD9-89C173B777E9}"/>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A71B21-1C85-612C-345C-310C61EF21B8}"/>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9CA1E99-2AB7-C64D-EA0A-B94FC59C4614}"/>
              </a:ext>
            </a:extLst>
          </p:cNvPr>
          <p:cNvSpPr txBox="1"/>
          <p:nvPr/>
        </p:nvSpPr>
        <p:spPr>
          <a:xfrm>
            <a:off x="275573" y="475989"/>
            <a:ext cx="3586816" cy="523220"/>
          </a:xfrm>
          <a:prstGeom prst="rect">
            <a:avLst/>
          </a:prstGeom>
          <a:noFill/>
        </p:spPr>
        <p:txBody>
          <a:bodyPr wrap="none" rtlCol="0">
            <a:spAutoFit/>
          </a:bodyPr>
          <a:lstStyle/>
          <a:p>
            <a:r>
              <a:rPr lang="en-IT" sz="2800" dirty="0"/>
              <a:t>Come si diagnostica ?</a:t>
            </a:r>
          </a:p>
        </p:txBody>
      </p:sp>
      <p:sp>
        <p:nvSpPr>
          <p:cNvPr id="2" name="TextBox 1">
            <a:extLst>
              <a:ext uri="{FF2B5EF4-FFF2-40B4-BE49-F238E27FC236}">
                <a16:creationId xmlns:a16="http://schemas.microsoft.com/office/drawing/2014/main" id="{4D9C808F-3A62-EC97-1799-4F18597A10E2}"/>
              </a:ext>
            </a:extLst>
          </p:cNvPr>
          <p:cNvSpPr txBox="1"/>
          <p:nvPr/>
        </p:nvSpPr>
        <p:spPr>
          <a:xfrm>
            <a:off x="275573" y="1465545"/>
            <a:ext cx="3843937" cy="2062103"/>
          </a:xfrm>
          <a:prstGeom prst="rect">
            <a:avLst/>
          </a:prstGeom>
          <a:noFill/>
        </p:spPr>
        <p:txBody>
          <a:bodyPr wrap="none" rtlCol="0">
            <a:spAutoFit/>
          </a:bodyPr>
          <a:lstStyle/>
          <a:p>
            <a:r>
              <a:rPr lang="en-IT" sz="2800" dirty="0"/>
              <a:t>Sintomi / P</a:t>
            </a:r>
            <a:r>
              <a:rPr lang="en-GB" sz="2800" dirty="0"/>
              <a:t>r</a:t>
            </a:r>
            <a:r>
              <a:rPr lang="en-IT" sz="2800" dirty="0"/>
              <a:t>esentazione</a:t>
            </a:r>
          </a:p>
          <a:p>
            <a:r>
              <a:rPr lang="en-IT" sz="2000" dirty="0"/>
              <a:t>Disfagia (solidi e liquidi)</a:t>
            </a:r>
          </a:p>
          <a:p>
            <a:r>
              <a:rPr lang="en-IT" sz="2000" dirty="0"/>
              <a:t>Pirosi (27-42%)</a:t>
            </a:r>
          </a:p>
          <a:p>
            <a:r>
              <a:rPr lang="en-IT" sz="2000" dirty="0"/>
              <a:t>Dolore toracico (ALCP)</a:t>
            </a:r>
          </a:p>
          <a:p>
            <a:r>
              <a:rPr lang="en-IT" sz="2000" dirty="0"/>
              <a:t>Rigurgito</a:t>
            </a:r>
          </a:p>
          <a:p>
            <a:r>
              <a:rPr lang="en-IT" sz="2000" dirty="0"/>
              <a:t>Perdita di peso</a:t>
            </a:r>
          </a:p>
        </p:txBody>
      </p:sp>
      <p:sp>
        <p:nvSpPr>
          <p:cNvPr id="5" name="TextBox 4">
            <a:extLst>
              <a:ext uri="{FF2B5EF4-FFF2-40B4-BE49-F238E27FC236}">
                <a16:creationId xmlns:a16="http://schemas.microsoft.com/office/drawing/2014/main" id="{2C8186F0-7455-0258-23A6-354480BFB0F3}"/>
              </a:ext>
            </a:extLst>
          </p:cNvPr>
          <p:cNvSpPr txBox="1"/>
          <p:nvPr/>
        </p:nvSpPr>
        <p:spPr>
          <a:xfrm>
            <a:off x="275573" y="3967581"/>
            <a:ext cx="2803293" cy="2369880"/>
          </a:xfrm>
          <a:prstGeom prst="rect">
            <a:avLst/>
          </a:prstGeom>
          <a:noFill/>
        </p:spPr>
        <p:txBody>
          <a:bodyPr wrap="square" rtlCol="0">
            <a:spAutoFit/>
          </a:bodyPr>
          <a:lstStyle/>
          <a:p>
            <a:r>
              <a:rPr lang="it-IT" sz="2800" dirty="0"/>
              <a:t>Diagnosi</a:t>
            </a:r>
            <a:endParaRPr lang="en-IT" sz="2800" dirty="0"/>
          </a:p>
          <a:p>
            <a:r>
              <a:rPr lang="en-IT" sz="2000" dirty="0"/>
              <a:t>Endoscopia</a:t>
            </a:r>
          </a:p>
          <a:p>
            <a:r>
              <a:rPr lang="en-IT" sz="2000" dirty="0"/>
              <a:t>Esofagogramma</a:t>
            </a:r>
          </a:p>
          <a:p>
            <a:r>
              <a:rPr lang="en-IT" sz="2000" dirty="0"/>
              <a:t>Manometria esofagea</a:t>
            </a:r>
          </a:p>
          <a:p>
            <a:endParaRPr lang="en-IT" sz="2000" dirty="0"/>
          </a:p>
          <a:p>
            <a:r>
              <a:rPr lang="en-IT" sz="2000" dirty="0"/>
              <a:t>FLIP (</a:t>
            </a:r>
            <a:r>
              <a:rPr lang="en-IT" sz="2000" i="1" dirty="0"/>
              <a:t>functional lumen imaging probe</a:t>
            </a:r>
            <a:r>
              <a:rPr lang="en-IT" sz="2000" dirty="0"/>
              <a:t>)</a:t>
            </a:r>
          </a:p>
        </p:txBody>
      </p:sp>
      <p:sp>
        <p:nvSpPr>
          <p:cNvPr id="6" name="TextBox 5">
            <a:extLst>
              <a:ext uri="{FF2B5EF4-FFF2-40B4-BE49-F238E27FC236}">
                <a16:creationId xmlns:a16="http://schemas.microsoft.com/office/drawing/2014/main" id="{7FBADA77-AE47-7D61-9834-F7B225B8B3E7}"/>
              </a:ext>
            </a:extLst>
          </p:cNvPr>
          <p:cNvSpPr txBox="1"/>
          <p:nvPr/>
        </p:nvSpPr>
        <p:spPr>
          <a:xfrm>
            <a:off x="5285973" y="475989"/>
            <a:ext cx="3265125" cy="523220"/>
          </a:xfrm>
          <a:prstGeom prst="rect">
            <a:avLst/>
          </a:prstGeom>
          <a:noFill/>
        </p:spPr>
        <p:txBody>
          <a:bodyPr wrap="none" rtlCol="0">
            <a:spAutoFit/>
          </a:bodyPr>
          <a:lstStyle/>
          <a:p>
            <a:r>
              <a:rPr lang="en-IT" sz="2800" dirty="0"/>
              <a:t>Come si classifica ?</a:t>
            </a:r>
          </a:p>
        </p:txBody>
      </p:sp>
      <p:pic>
        <p:nvPicPr>
          <p:cNvPr id="7" name="Picture 6" descr="A close-up of several different colored lines&#10;&#10;AI-generated content may be incorrect.">
            <a:extLst>
              <a:ext uri="{FF2B5EF4-FFF2-40B4-BE49-F238E27FC236}">
                <a16:creationId xmlns:a16="http://schemas.microsoft.com/office/drawing/2014/main" id="{7E351586-D9C4-CE3D-939B-64CA896ACF6D}"/>
              </a:ext>
            </a:extLst>
          </p:cNvPr>
          <p:cNvPicPr>
            <a:picLocks noChangeAspect="1"/>
          </p:cNvPicPr>
          <p:nvPr/>
        </p:nvPicPr>
        <p:blipFill>
          <a:blip r:embed="rId2"/>
          <a:stretch>
            <a:fillRect/>
          </a:stretch>
        </p:blipFill>
        <p:spPr>
          <a:xfrm>
            <a:off x="5137360" y="1165965"/>
            <a:ext cx="6612054" cy="2865720"/>
          </a:xfrm>
          <a:prstGeom prst="rect">
            <a:avLst/>
          </a:prstGeom>
        </p:spPr>
      </p:pic>
      <p:pic>
        <p:nvPicPr>
          <p:cNvPr id="8" name="Picture 7">
            <a:extLst>
              <a:ext uri="{FF2B5EF4-FFF2-40B4-BE49-F238E27FC236}">
                <a16:creationId xmlns:a16="http://schemas.microsoft.com/office/drawing/2014/main" id="{5F540E4D-70ED-C97B-002D-5B6A436D5B64}"/>
              </a:ext>
            </a:extLst>
          </p:cNvPr>
          <p:cNvPicPr>
            <a:picLocks noChangeAspect="1"/>
          </p:cNvPicPr>
          <p:nvPr/>
        </p:nvPicPr>
        <p:blipFill>
          <a:blip r:embed="rId3"/>
          <a:stretch>
            <a:fillRect/>
          </a:stretch>
        </p:blipFill>
        <p:spPr>
          <a:xfrm>
            <a:off x="5248405" y="4324039"/>
            <a:ext cx="6908096" cy="1725371"/>
          </a:xfrm>
          <a:prstGeom prst="rect">
            <a:avLst/>
          </a:prstGeom>
        </p:spPr>
      </p:pic>
      <p:pic>
        <p:nvPicPr>
          <p:cNvPr id="9" name="Picture 8">
            <a:extLst>
              <a:ext uri="{FF2B5EF4-FFF2-40B4-BE49-F238E27FC236}">
                <a16:creationId xmlns:a16="http://schemas.microsoft.com/office/drawing/2014/main" id="{043CA29C-90CD-F374-37ED-26B6E1CCFA94}"/>
              </a:ext>
            </a:extLst>
          </p:cNvPr>
          <p:cNvPicPr>
            <a:picLocks noChangeAspect="1"/>
          </p:cNvPicPr>
          <p:nvPr/>
        </p:nvPicPr>
        <p:blipFill>
          <a:blip r:embed="rId4"/>
          <a:stretch>
            <a:fillRect/>
          </a:stretch>
        </p:blipFill>
        <p:spPr>
          <a:xfrm>
            <a:off x="3214535" y="3593212"/>
            <a:ext cx="1295708" cy="3187024"/>
          </a:xfrm>
          <a:prstGeom prst="rect">
            <a:avLst/>
          </a:prstGeom>
        </p:spPr>
      </p:pic>
    </p:spTree>
    <p:extLst>
      <p:ext uri="{BB962C8B-B14F-4D97-AF65-F5344CB8AC3E}">
        <p14:creationId xmlns:p14="http://schemas.microsoft.com/office/powerpoint/2010/main" val="47671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BEA97-0734-4BC3-299A-338D684C0FCC}"/>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F8CA7E2-CF71-208E-ADCE-32F1A2E49DEC}"/>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6C7FFE0-C276-5C53-9DD4-883AF583C1B2}"/>
              </a:ext>
            </a:extLst>
          </p:cNvPr>
          <p:cNvSpPr txBox="1"/>
          <p:nvPr/>
        </p:nvSpPr>
        <p:spPr>
          <a:xfrm>
            <a:off x="275573" y="475989"/>
            <a:ext cx="9839104" cy="523220"/>
          </a:xfrm>
          <a:prstGeom prst="rect">
            <a:avLst/>
          </a:prstGeom>
          <a:noFill/>
        </p:spPr>
        <p:txBody>
          <a:bodyPr wrap="none" rtlCol="0">
            <a:spAutoFit/>
          </a:bodyPr>
          <a:lstStyle/>
          <a:p>
            <a:r>
              <a:rPr lang="en-IT" sz="2800" dirty="0"/>
              <a:t>Classificazione di Chicago dei disordini funzionali dell’esofago </a:t>
            </a:r>
          </a:p>
        </p:txBody>
      </p:sp>
      <p:pic>
        <p:nvPicPr>
          <p:cNvPr id="6" name="Picture 5">
            <a:extLst>
              <a:ext uri="{FF2B5EF4-FFF2-40B4-BE49-F238E27FC236}">
                <a16:creationId xmlns:a16="http://schemas.microsoft.com/office/drawing/2014/main" id="{D770E942-E570-01FA-A42E-3F82E7742E97}"/>
              </a:ext>
            </a:extLst>
          </p:cNvPr>
          <p:cNvPicPr>
            <a:picLocks noChangeAspect="1"/>
          </p:cNvPicPr>
          <p:nvPr/>
        </p:nvPicPr>
        <p:blipFill>
          <a:blip r:embed="rId2"/>
          <a:stretch>
            <a:fillRect/>
          </a:stretch>
        </p:blipFill>
        <p:spPr>
          <a:xfrm>
            <a:off x="1296371" y="1190114"/>
            <a:ext cx="9822203" cy="5568493"/>
          </a:xfrm>
          <a:prstGeom prst="rect">
            <a:avLst/>
          </a:prstGeom>
        </p:spPr>
      </p:pic>
      <p:pic>
        <p:nvPicPr>
          <p:cNvPr id="7" name="Picture 6">
            <a:extLst>
              <a:ext uri="{FF2B5EF4-FFF2-40B4-BE49-F238E27FC236}">
                <a16:creationId xmlns:a16="http://schemas.microsoft.com/office/drawing/2014/main" id="{0496F275-4AE5-483F-688C-D6C73D0AB412}"/>
              </a:ext>
            </a:extLst>
          </p:cNvPr>
          <p:cNvPicPr>
            <a:picLocks noChangeAspect="1"/>
          </p:cNvPicPr>
          <p:nvPr/>
        </p:nvPicPr>
        <p:blipFill>
          <a:blip r:embed="rId3"/>
          <a:stretch>
            <a:fillRect/>
          </a:stretch>
        </p:blipFill>
        <p:spPr>
          <a:xfrm>
            <a:off x="0" y="6559831"/>
            <a:ext cx="6149206" cy="228595"/>
          </a:xfrm>
          <a:prstGeom prst="rect">
            <a:avLst/>
          </a:prstGeom>
        </p:spPr>
      </p:pic>
    </p:spTree>
    <p:extLst>
      <p:ext uri="{BB962C8B-B14F-4D97-AF65-F5344CB8AC3E}">
        <p14:creationId xmlns:p14="http://schemas.microsoft.com/office/powerpoint/2010/main" val="135164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9D2CD-61CF-39DD-AB73-2E9A689BEDD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58AA766-E733-3025-4F82-82D5F4D3CB6C}"/>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2C94015-C07C-3506-E090-CF250449AACD}"/>
              </a:ext>
            </a:extLst>
          </p:cNvPr>
          <p:cNvSpPr txBox="1"/>
          <p:nvPr/>
        </p:nvSpPr>
        <p:spPr>
          <a:xfrm>
            <a:off x="275573" y="475989"/>
            <a:ext cx="2620397" cy="523220"/>
          </a:xfrm>
          <a:prstGeom prst="rect">
            <a:avLst/>
          </a:prstGeom>
          <a:noFill/>
        </p:spPr>
        <p:txBody>
          <a:bodyPr wrap="none" rtlCol="0">
            <a:spAutoFit/>
          </a:bodyPr>
          <a:lstStyle/>
          <a:p>
            <a:r>
              <a:rPr lang="en-IT" sz="2800" dirty="0"/>
              <a:t>Come si tratta ?</a:t>
            </a:r>
          </a:p>
        </p:txBody>
      </p:sp>
      <p:sp>
        <p:nvSpPr>
          <p:cNvPr id="2" name="Rectangle 12">
            <a:extLst>
              <a:ext uri="{FF2B5EF4-FFF2-40B4-BE49-F238E27FC236}">
                <a16:creationId xmlns:a16="http://schemas.microsoft.com/office/drawing/2014/main" id="{2BC89149-06F8-B714-37C5-DD848D4FADB6}"/>
              </a:ext>
            </a:extLst>
          </p:cNvPr>
          <p:cNvSpPr>
            <a:spLocks noChangeArrowheads="1"/>
          </p:cNvSpPr>
          <p:nvPr/>
        </p:nvSpPr>
        <p:spPr bwMode="auto">
          <a:xfrm>
            <a:off x="5367130" y="1287307"/>
            <a:ext cx="6419862" cy="5309146"/>
          </a:xfrm>
          <a:prstGeom prst="rect">
            <a:avLst/>
          </a:prstGeom>
          <a:noFill/>
          <a:ln w="9525">
            <a:noFill/>
            <a:miter lim="800000"/>
            <a:headEnd/>
            <a:tailEnd/>
          </a:ln>
        </p:spPr>
        <p:txBody>
          <a:bodyPr wrap="square">
            <a:spAutoFit/>
          </a:bodyPr>
          <a:lstStyle/>
          <a:p>
            <a:pPr>
              <a:lnSpc>
                <a:spcPct val="150000"/>
              </a:lnSpc>
            </a:pPr>
            <a:r>
              <a:rPr lang="en-GB" i="1" dirty="0">
                <a:solidFill>
                  <a:schemeClr val="hlink"/>
                </a:solidFill>
                <a:latin typeface="Verdana" panose="020B0604030504040204" pitchFamily="34" charset="0"/>
                <a:ea typeface="Verdana" panose="020B0604030504040204" pitchFamily="34" charset="0"/>
                <a:cs typeface="Verdana" panose="020B0604030504040204" pitchFamily="34" charset="0"/>
              </a:rPr>
              <a:t>"</a:t>
            </a:r>
            <a:r>
              <a:rPr lang="en-GB" i="1" dirty="0">
                <a:latin typeface="Verdana" panose="020B0604030504040204" pitchFamily="34" charset="0"/>
                <a:ea typeface="Verdana" panose="020B0604030504040204" pitchFamily="34" charset="0"/>
                <a:cs typeface="Verdana" panose="020B0604030504040204" pitchFamily="34" charset="0"/>
              </a:rPr>
              <a:t>I prepared an Instrument for him like a Rod, of a whale Bone, with a little round Button of </a:t>
            </a:r>
            <a:r>
              <a:rPr lang="en-GB" i="1" dirty="0" err="1">
                <a:latin typeface="Verdana" panose="020B0604030504040204" pitchFamily="34" charset="0"/>
                <a:ea typeface="Verdana" panose="020B0604030504040204" pitchFamily="34" charset="0"/>
                <a:cs typeface="Verdana" panose="020B0604030504040204" pitchFamily="34" charset="0"/>
              </a:rPr>
              <a:t>Spunge</a:t>
            </a:r>
            <a:r>
              <a:rPr lang="en-GB" i="1" dirty="0">
                <a:latin typeface="Verdana" panose="020B0604030504040204" pitchFamily="34" charset="0"/>
                <a:ea typeface="Verdana" panose="020B0604030504040204" pitchFamily="34" charset="0"/>
                <a:cs typeface="Verdana" panose="020B0604030504040204" pitchFamily="34" charset="0"/>
              </a:rPr>
              <a:t> fixed to the top of it; the sick Man having taken down meat and drink into his Throat, presently putting this down in the Oesophagus, he did thrust down into the Ventricle, its Orifice being opened, the Food which otherwise would come back again; and by this means he hath daily taken his sustenance for sixteen Years and doth yet use the same Machine, and is yet alive, and well, who would otherwise perish for want of Food. </a:t>
            </a:r>
            <a:r>
              <a:rPr lang="en-GB" i="1" dirty="0">
                <a:solidFill>
                  <a:schemeClr val="tx2"/>
                </a:solidFill>
                <a:latin typeface="Verdana" panose="020B0604030504040204" pitchFamily="34" charset="0"/>
                <a:ea typeface="Verdana" panose="020B0604030504040204" pitchFamily="34" charset="0"/>
                <a:cs typeface="Verdana" panose="020B0604030504040204" pitchFamily="34" charset="0"/>
              </a:rPr>
              <a:t>".</a:t>
            </a:r>
          </a:p>
          <a:p>
            <a:endParaRPr lang="it-IT" sz="1400" i="1" dirty="0">
              <a:solidFill>
                <a:schemeClr val="tx2"/>
              </a:solidFill>
              <a:latin typeface="Verdana" pitchFamily="34" charset="0"/>
            </a:endParaRPr>
          </a:p>
          <a:p>
            <a:r>
              <a:rPr lang="it-IT" sz="1400" i="1" dirty="0">
                <a:solidFill>
                  <a:schemeClr val="tx2"/>
                </a:solidFill>
                <a:latin typeface="Verdana" pitchFamily="34" charset="0"/>
              </a:rPr>
              <a:t>	                                    </a:t>
            </a:r>
            <a:r>
              <a:rPr lang="it-IT" sz="1400" b="1" i="1" dirty="0">
                <a:solidFill>
                  <a:schemeClr val="tx2"/>
                </a:solidFill>
                <a:latin typeface="Verdana" pitchFamily="34" charset="0"/>
              </a:rPr>
              <a:t>Sir Thomas Willis   			                         	1621-1675</a:t>
            </a:r>
          </a:p>
        </p:txBody>
      </p:sp>
      <p:pic>
        <p:nvPicPr>
          <p:cNvPr id="6" name="Picture 5">
            <a:extLst>
              <a:ext uri="{FF2B5EF4-FFF2-40B4-BE49-F238E27FC236}">
                <a16:creationId xmlns:a16="http://schemas.microsoft.com/office/drawing/2014/main" id="{C9BB3C90-C331-14DB-0F1D-EC1F4E5F98FE}"/>
              </a:ext>
            </a:extLst>
          </p:cNvPr>
          <p:cNvPicPr>
            <a:picLocks noChangeAspect="1"/>
          </p:cNvPicPr>
          <p:nvPr/>
        </p:nvPicPr>
        <p:blipFill>
          <a:blip r:embed="rId2"/>
          <a:stretch>
            <a:fillRect/>
          </a:stretch>
        </p:blipFill>
        <p:spPr>
          <a:xfrm>
            <a:off x="294486" y="3721789"/>
            <a:ext cx="4729307" cy="2110600"/>
          </a:xfrm>
          <a:prstGeom prst="rect">
            <a:avLst/>
          </a:prstGeom>
        </p:spPr>
      </p:pic>
      <p:sp>
        <p:nvSpPr>
          <p:cNvPr id="8" name="TextBox 7">
            <a:extLst>
              <a:ext uri="{FF2B5EF4-FFF2-40B4-BE49-F238E27FC236}">
                <a16:creationId xmlns:a16="http://schemas.microsoft.com/office/drawing/2014/main" id="{D3496B92-244A-5FFC-BD74-E2F3F6469265}"/>
              </a:ext>
            </a:extLst>
          </p:cNvPr>
          <p:cNvSpPr txBox="1"/>
          <p:nvPr/>
        </p:nvSpPr>
        <p:spPr>
          <a:xfrm>
            <a:off x="222422" y="1358038"/>
            <a:ext cx="5012187" cy="2031325"/>
          </a:xfrm>
          <a:prstGeom prst="rect">
            <a:avLst/>
          </a:prstGeom>
          <a:solidFill>
            <a:srgbClr val="FFC000"/>
          </a:solidFill>
        </p:spPr>
        <p:txBody>
          <a:bodyPr wrap="square">
            <a:spAutoFit/>
          </a:bodyPr>
          <a:lstStyle/>
          <a:p>
            <a:pPr>
              <a:buNone/>
            </a:pPr>
            <a:r>
              <a:rPr lang="en-GB" b="1" i="1" dirty="0">
                <a:effectLst/>
                <a:latin typeface="Times"/>
              </a:rPr>
              <a:t>It is important to recognize that achalasia is a chronic condition</a:t>
            </a:r>
            <a:r>
              <a:rPr lang="en-GB" b="1" dirty="0">
                <a:latin typeface="Times"/>
              </a:rPr>
              <a:t> </a:t>
            </a:r>
            <a:r>
              <a:rPr lang="en-GB" b="1" i="1" dirty="0">
                <a:effectLst/>
                <a:latin typeface="Times"/>
              </a:rPr>
              <a:t>without a cure. </a:t>
            </a:r>
            <a:r>
              <a:rPr lang="en-GB" i="1" dirty="0">
                <a:effectLst/>
                <a:latin typeface="Times"/>
              </a:rPr>
              <a:t>All current treatment options in achalasia are</a:t>
            </a:r>
            <a:r>
              <a:rPr lang="en-GB" dirty="0">
                <a:latin typeface="Times"/>
              </a:rPr>
              <a:t> </a:t>
            </a:r>
            <a:r>
              <a:rPr lang="en-GB" i="1" dirty="0">
                <a:effectLst/>
                <a:latin typeface="Times"/>
              </a:rPr>
              <a:t>palliative in nature and aim to reduce the hypertonicity of the</a:t>
            </a:r>
            <a:r>
              <a:rPr lang="en-GB" dirty="0">
                <a:latin typeface="Times"/>
              </a:rPr>
              <a:t> </a:t>
            </a:r>
            <a:r>
              <a:rPr lang="en-GB" i="1" dirty="0">
                <a:effectLst/>
                <a:latin typeface="Times"/>
              </a:rPr>
              <a:t>LES. The ultimate goals of therapy include reducing symptoms,</a:t>
            </a:r>
            <a:r>
              <a:rPr lang="en-GB" dirty="0">
                <a:latin typeface="Times"/>
              </a:rPr>
              <a:t> </a:t>
            </a:r>
            <a:r>
              <a:rPr lang="en-GB" i="1" dirty="0">
                <a:effectLst/>
                <a:latin typeface="Times"/>
              </a:rPr>
              <a:t>improving </a:t>
            </a:r>
            <a:r>
              <a:rPr lang="en-GB" i="1" dirty="0" err="1">
                <a:effectLst/>
                <a:latin typeface="Times"/>
              </a:rPr>
              <a:t>esophageal</a:t>
            </a:r>
            <a:r>
              <a:rPr lang="en-GB" i="1" dirty="0">
                <a:effectLst/>
                <a:latin typeface="Times"/>
              </a:rPr>
              <a:t> emptying, and preventing further dilation</a:t>
            </a:r>
            <a:endParaRPr lang="en-GB" dirty="0">
              <a:effectLst/>
              <a:latin typeface="Times"/>
            </a:endParaRPr>
          </a:p>
        </p:txBody>
      </p:sp>
    </p:spTree>
    <p:extLst>
      <p:ext uri="{BB962C8B-B14F-4D97-AF65-F5344CB8AC3E}">
        <p14:creationId xmlns:p14="http://schemas.microsoft.com/office/powerpoint/2010/main" val="67460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7460D-E8DC-EB7E-C159-FF2E6F08FB96}"/>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89225E6-E3C8-0594-DE2B-4B045BA8D8F6}"/>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5E28991-FF1C-23C1-8CF7-AD2C2925E7B9}"/>
              </a:ext>
            </a:extLst>
          </p:cNvPr>
          <p:cNvSpPr txBox="1"/>
          <p:nvPr/>
        </p:nvSpPr>
        <p:spPr>
          <a:xfrm>
            <a:off x="275573" y="475989"/>
            <a:ext cx="2620397" cy="523220"/>
          </a:xfrm>
          <a:prstGeom prst="rect">
            <a:avLst/>
          </a:prstGeom>
          <a:noFill/>
        </p:spPr>
        <p:txBody>
          <a:bodyPr wrap="none" rtlCol="0">
            <a:spAutoFit/>
          </a:bodyPr>
          <a:lstStyle/>
          <a:p>
            <a:r>
              <a:rPr lang="en-IT" sz="2800" dirty="0"/>
              <a:t>Come si tratta ?</a:t>
            </a:r>
          </a:p>
        </p:txBody>
      </p:sp>
      <p:sp>
        <p:nvSpPr>
          <p:cNvPr id="5" name="TextBox 4">
            <a:extLst>
              <a:ext uri="{FF2B5EF4-FFF2-40B4-BE49-F238E27FC236}">
                <a16:creationId xmlns:a16="http://schemas.microsoft.com/office/drawing/2014/main" id="{F254B94D-099C-227C-8BFA-6878DB944886}"/>
              </a:ext>
            </a:extLst>
          </p:cNvPr>
          <p:cNvSpPr txBox="1"/>
          <p:nvPr/>
        </p:nvSpPr>
        <p:spPr>
          <a:xfrm>
            <a:off x="1073426" y="1842052"/>
            <a:ext cx="10570706" cy="4170372"/>
          </a:xfrm>
          <a:prstGeom prst="rect">
            <a:avLst/>
          </a:prstGeom>
          <a:noFill/>
        </p:spPr>
        <p:txBody>
          <a:bodyPr wrap="square" rtlCol="0">
            <a:spAutoFit/>
          </a:bodyPr>
          <a:lstStyle/>
          <a:p>
            <a:pPr marL="342900" indent="-342900">
              <a:spcAft>
                <a:spcPts val="600"/>
              </a:spcAft>
              <a:buFont typeface="+mj-lt"/>
              <a:buAutoNum type="arabicPeriod"/>
            </a:pPr>
            <a:r>
              <a:rPr lang="en-IT" sz="3200" dirty="0"/>
              <a:t>Terapia farmacologica orale </a:t>
            </a:r>
            <a:r>
              <a:rPr lang="en-IT" sz="2400" dirty="0"/>
              <a:t>(nitrati, ca-antagonisti, sildenafil, carbuterolo, loperamide, cimetropio bromuro, butilscopolamina, terbutalina, aminofillina…)</a:t>
            </a:r>
            <a:endParaRPr lang="en-IT" sz="3200" dirty="0"/>
          </a:p>
          <a:p>
            <a:pPr marL="342900" indent="-342900">
              <a:spcAft>
                <a:spcPts val="600"/>
              </a:spcAft>
              <a:buFont typeface="+mj-lt"/>
              <a:buAutoNum type="arabicPeriod"/>
            </a:pPr>
            <a:r>
              <a:rPr lang="en-IT" sz="3200" dirty="0"/>
              <a:t>Terapia farmacologica </a:t>
            </a:r>
            <a:r>
              <a:rPr lang="en-IT" sz="3200"/>
              <a:t>endoscopica </a:t>
            </a:r>
            <a:r>
              <a:rPr lang="en-IT" sz="2400"/>
              <a:t>(tossina botulinica)</a:t>
            </a:r>
            <a:endParaRPr lang="en-IT" sz="2400" dirty="0"/>
          </a:p>
          <a:p>
            <a:pPr marL="342900" indent="-342900">
              <a:spcAft>
                <a:spcPts val="600"/>
              </a:spcAft>
              <a:buFont typeface="+mj-lt"/>
              <a:buAutoNum type="arabicPeriod"/>
            </a:pPr>
            <a:r>
              <a:rPr lang="en-IT" sz="3200" dirty="0"/>
              <a:t>Dilatazione pneumatica</a:t>
            </a:r>
          </a:p>
          <a:p>
            <a:pPr marL="342900" indent="-342900">
              <a:spcAft>
                <a:spcPts val="600"/>
              </a:spcAft>
              <a:buFont typeface="+mj-lt"/>
              <a:buAutoNum type="arabicPeriod"/>
            </a:pPr>
            <a:r>
              <a:rPr lang="en-IT" sz="3200" dirty="0"/>
              <a:t>Cardiomiotomia sec Heller (EHM) ± plastica antireflusso</a:t>
            </a:r>
          </a:p>
          <a:p>
            <a:pPr marL="342900" indent="-342900">
              <a:spcAft>
                <a:spcPts val="600"/>
              </a:spcAft>
              <a:buFont typeface="+mj-lt"/>
              <a:buAutoNum type="arabicPeriod"/>
            </a:pPr>
            <a:r>
              <a:rPr lang="en-IT" sz="3200" dirty="0"/>
              <a:t>Cardiomiotomia transorale (POEM)</a:t>
            </a:r>
          </a:p>
          <a:p>
            <a:pPr marL="342900" indent="-342900">
              <a:spcAft>
                <a:spcPts val="600"/>
              </a:spcAft>
              <a:buFont typeface="+mj-lt"/>
              <a:buAutoNum type="arabicPeriod"/>
            </a:pPr>
            <a:r>
              <a:rPr lang="en-IT" sz="3200" dirty="0"/>
              <a:t>Esofagectomia</a:t>
            </a:r>
          </a:p>
        </p:txBody>
      </p:sp>
    </p:spTree>
    <p:extLst>
      <p:ext uri="{BB962C8B-B14F-4D97-AF65-F5344CB8AC3E}">
        <p14:creationId xmlns:p14="http://schemas.microsoft.com/office/powerpoint/2010/main" val="213006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0E372-9E7E-D1C9-0708-120EC4250903}"/>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B202E5B-9B0E-DCB1-C12C-6CD1BF81E52C}"/>
              </a:ext>
            </a:extLst>
          </p:cNvPr>
          <p:cNvCxnSpPr/>
          <p:nvPr/>
        </p:nvCxnSpPr>
        <p:spPr>
          <a:xfrm>
            <a:off x="222422" y="1025611"/>
            <a:ext cx="11726562"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9B108A3-D8D1-D9D0-13ED-002C5A8BAD00}"/>
              </a:ext>
            </a:extLst>
          </p:cNvPr>
          <p:cNvSpPr txBox="1"/>
          <p:nvPr/>
        </p:nvSpPr>
        <p:spPr>
          <a:xfrm>
            <a:off x="275573" y="475989"/>
            <a:ext cx="5809411" cy="523220"/>
          </a:xfrm>
          <a:prstGeom prst="rect">
            <a:avLst/>
          </a:prstGeom>
          <a:noFill/>
        </p:spPr>
        <p:txBody>
          <a:bodyPr wrap="none" rtlCol="0">
            <a:spAutoFit/>
          </a:bodyPr>
          <a:lstStyle/>
          <a:p>
            <a:r>
              <a:rPr lang="en-IT" sz="2800" dirty="0"/>
              <a:t>Quando e perché la terapia fallisce ?</a:t>
            </a:r>
          </a:p>
        </p:txBody>
      </p:sp>
      <p:sp>
        <p:nvSpPr>
          <p:cNvPr id="5" name="TextBox 4">
            <a:extLst>
              <a:ext uri="{FF2B5EF4-FFF2-40B4-BE49-F238E27FC236}">
                <a16:creationId xmlns:a16="http://schemas.microsoft.com/office/drawing/2014/main" id="{049973AD-5481-5797-7DE8-87F8BAB74AA1}"/>
              </a:ext>
            </a:extLst>
          </p:cNvPr>
          <p:cNvSpPr txBox="1"/>
          <p:nvPr/>
        </p:nvSpPr>
        <p:spPr>
          <a:xfrm>
            <a:off x="707985" y="1471662"/>
            <a:ext cx="10776030" cy="4570482"/>
          </a:xfrm>
          <a:prstGeom prst="rect">
            <a:avLst/>
          </a:prstGeom>
          <a:noFill/>
        </p:spPr>
        <p:txBody>
          <a:bodyPr wrap="square" rtlCol="0">
            <a:spAutoFit/>
          </a:bodyPr>
          <a:lstStyle/>
          <a:p>
            <a:pPr>
              <a:spcAft>
                <a:spcPts val="600"/>
              </a:spcAft>
            </a:pPr>
            <a:r>
              <a:rPr lang="en-IT" sz="3200" dirty="0"/>
              <a:t>Fallimento della miotomia (EHM o POEM): 5 – 30% in 1-3aa</a:t>
            </a:r>
          </a:p>
          <a:p>
            <a:pPr>
              <a:spcAft>
                <a:spcPts val="600"/>
              </a:spcAft>
            </a:pPr>
            <a:endParaRPr lang="en-IT" sz="3200" dirty="0"/>
          </a:p>
          <a:p>
            <a:pPr>
              <a:spcAft>
                <a:spcPts val="600"/>
              </a:spcAft>
            </a:pPr>
            <a:r>
              <a:rPr lang="en-IT" sz="3200" dirty="0"/>
              <a:t>Dovuto a:</a:t>
            </a:r>
          </a:p>
          <a:p>
            <a:pPr marL="457200" indent="-457200">
              <a:spcAft>
                <a:spcPts val="600"/>
              </a:spcAft>
              <a:buFont typeface="Arial" panose="020B0604020202020204" pitchFamily="34" charset="0"/>
              <a:buChar char="•"/>
            </a:pPr>
            <a:r>
              <a:rPr lang="en-GB" sz="3200" dirty="0"/>
              <a:t>M</a:t>
            </a:r>
            <a:r>
              <a:rPr lang="en-IT" sz="3200" dirty="0"/>
              <a:t>iotomia incompleta</a:t>
            </a:r>
          </a:p>
          <a:p>
            <a:pPr marL="457200" indent="-457200">
              <a:spcAft>
                <a:spcPts val="600"/>
              </a:spcAft>
              <a:buFont typeface="Arial" panose="020B0604020202020204" pitchFamily="34" charset="0"/>
              <a:buChar char="•"/>
            </a:pPr>
            <a:r>
              <a:rPr lang="en-IT" sz="3200" dirty="0"/>
              <a:t>Acalasia progressiva / recidiva</a:t>
            </a:r>
          </a:p>
          <a:p>
            <a:pPr marL="457200" indent="-457200">
              <a:spcAft>
                <a:spcPts val="600"/>
              </a:spcAft>
              <a:buFont typeface="Arial" panose="020B0604020202020204" pitchFamily="34" charset="0"/>
              <a:buChar char="•"/>
            </a:pPr>
            <a:r>
              <a:rPr lang="en-IT" sz="3200" dirty="0"/>
              <a:t>Tessuto fibroso</a:t>
            </a:r>
          </a:p>
          <a:p>
            <a:pPr marL="457200" indent="-457200">
              <a:spcAft>
                <a:spcPts val="600"/>
              </a:spcAft>
              <a:buFont typeface="Arial" panose="020B0604020202020204" pitchFamily="34" charset="0"/>
              <a:buChar char="•"/>
            </a:pPr>
            <a:r>
              <a:rPr lang="en-IT" sz="3200" dirty="0"/>
              <a:t>Distorsione anatomica</a:t>
            </a:r>
          </a:p>
          <a:p>
            <a:pPr marL="457200" indent="-457200">
              <a:spcAft>
                <a:spcPts val="600"/>
              </a:spcAft>
              <a:buFont typeface="Arial" panose="020B0604020202020204" pitchFamily="34" charset="0"/>
              <a:buChar char="•"/>
            </a:pPr>
            <a:r>
              <a:rPr lang="en-IT" sz="3200" dirty="0"/>
              <a:t>Complicanze della plastica antireflusso</a:t>
            </a:r>
          </a:p>
        </p:txBody>
      </p:sp>
    </p:spTree>
    <p:extLst>
      <p:ext uri="{BB962C8B-B14F-4D97-AF65-F5344CB8AC3E}">
        <p14:creationId xmlns:p14="http://schemas.microsoft.com/office/powerpoint/2010/main" val="27218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9567</TotalTime>
  <Words>1040</Words>
  <Application>Microsoft Macintosh PowerPoint</Application>
  <PresentationFormat>Widescreen</PresentationFormat>
  <Paragraphs>157</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Giovanni Domenico Tebala</dc:creator>
  <cp:lastModifiedBy>Giovanni Domenico Tebala</cp:lastModifiedBy>
  <cp:revision>9</cp:revision>
  <dcterms:created xsi:type="dcterms:W3CDTF">2025-05-31T15:29:33Z</dcterms:created>
  <dcterms:modified xsi:type="dcterms:W3CDTF">2025-06-07T06:57:16Z</dcterms:modified>
</cp:coreProperties>
</file>